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8" r:id="rId6"/>
    <p:sldId id="261" r:id="rId7"/>
    <p:sldId id="262" r:id="rId8"/>
    <p:sldId id="263" r:id="rId9"/>
    <p:sldId id="270" r:id="rId10"/>
    <p:sldId id="264" r:id="rId11"/>
    <p:sldId id="265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  <p:sldId id="347" r:id="rId22"/>
    <p:sldId id="346" r:id="rId23"/>
    <p:sldId id="283" r:id="rId24"/>
    <p:sldId id="284" r:id="rId25"/>
    <p:sldId id="285" r:id="rId26"/>
    <p:sldId id="287" r:id="rId27"/>
    <p:sldId id="286" r:id="rId28"/>
    <p:sldId id="289" r:id="rId29"/>
    <p:sldId id="290" r:id="rId30"/>
    <p:sldId id="291" r:id="rId31"/>
    <p:sldId id="293" r:id="rId32"/>
    <p:sldId id="294" r:id="rId33"/>
    <p:sldId id="334" r:id="rId34"/>
    <p:sldId id="335" r:id="rId35"/>
    <p:sldId id="336" r:id="rId36"/>
    <p:sldId id="295" r:id="rId37"/>
    <p:sldId id="298" r:id="rId38"/>
    <p:sldId id="299" r:id="rId39"/>
    <p:sldId id="301" r:id="rId40"/>
    <p:sldId id="304" r:id="rId41"/>
    <p:sldId id="303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39" r:id="rId55"/>
    <p:sldId id="337" r:id="rId56"/>
    <p:sldId id="338" r:id="rId57"/>
    <p:sldId id="319" r:id="rId58"/>
    <p:sldId id="341" r:id="rId59"/>
    <p:sldId id="342" r:id="rId60"/>
    <p:sldId id="345" r:id="rId61"/>
    <p:sldId id="343" r:id="rId62"/>
    <p:sldId id="317" r:id="rId63"/>
    <p:sldId id="318" r:id="rId64"/>
    <p:sldId id="344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0" autoAdjust="0"/>
    <p:restoredTop sz="94624" autoAdjust="0"/>
  </p:normalViewPr>
  <p:slideViewPr>
    <p:cSldViewPr>
      <p:cViewPr varScale="1">
        <p:scale>
          <a:sx n="108" d="100"/>
          <a:sy n="108" d="100"/>
        </p:scale>
        <p:origin x="16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168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96CDA-2C33-454D-AEC5-674612DA2E9B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70CD8-AFF9-4C7C-8393-408C8F800BC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KNOWLEDGE REPRSENTATION ISSUES</a:t>
            </a:r>
          </a:p>
          <a:p>
            <a:r>
              <a:rPr lang="en-US" dirty="0"/>
              <a:t>Predicate logic</a:t>
            </a:r>
          </a:p>
          <a:p>
            <a:r>
              <a:rPr lang="en-US" dirty="0"/>
              <a:t>Representing Knowledge using Rules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r>
              <a:rPr lang="en-US" dirty="0"/>
              <a:t>Inferential knowledge: There are many procedures which reason forward and some may backward. One of the most commonly used is resolution which exploits proof by contradiction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Procedural knowledge: It specifies what to do when. It is represented in most common way as code(LISP)</a:t>
            </a:r>
          </a:p>
          <a:p>
            <a:r>
              <a:rPr lang="en-US" dirty="0"/>
              <a:t>Most commonly used technique is production rules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knowledge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Important attributes:  </a:t>
            </a:r>
            <a:r>
              <a:rPr lang="en-US" dirty="0" err="1"/>
              <a:t>instance,isa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Relationship among attributes</a:t>
            </a:r>
          </a:p>
          <a:p>
            <a:pPr marL="914400" lvl="1" indent="-514350"/>
            <a:r>
              <a:rPr lang="en-US" dirty="0"/>
              <a:t>Inverses</a:t>
            </a:r>
          </a:p>
          <a:p>
            <a:pPr marL="914400" lvl="1" indent="-514350"/>
            <a:r>
              <a:rPr lang="en-US" dirty="0"/>
              <a:t>Existence in a hierarchy</a:t>
            </a:r>
          </a:p>
          <a:p>
            <a:pPr marL="914400" lvl="1" indent="-514350"/>
            <a:r>
              <a:rPr lang="en-US" dirty="0"/>
              <a:t>Techniques for reasoning about values</a:t>
            </a:r>
          </a:p>
          <a:p>
            <a:pPr marL="914400" lvl="1" indent="-514350"/>
            <a:r>
              <a:rPr lang="en-US" dirty="0"/>
              <a:t>Single valued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Choosing granularity of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Representing set of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Finding right structures as needed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r>
              <a:rPr lang="en-US" dirty="0"/>
              <a:t>Attributes that we use to describe objects are themselves entities that we represent.</a:t>
            </a:r>
          </a:p>
          <a:p>
            <a:r>
              <a:rPr lang="en-US" dirty="0"/>
              <a:t>Inverses-represent both relationship in single representation that ignores focus</a:t>
            </a:r>
          </a:p>
          <a:p>
            <a:pPr>
              <a:buNone/>
            </a:pPr>
            <a:r>
              <a:rPr lang="en-US" dirty="0"/>
              <a:t>		Team(pee wee </a:t>
            </a:r>
            <a:r>
              <a:rPr lang="en-US" dirty="0" err="1"/>
              <a:t>reeese</a:t>
            </a:r>
            <a:r>
              <a:rPr lang="en-US" dirty="0"/>
              <a:t>, </a:t>
            </a:r>
            <a:r>
              <a:rPr lang="en-US" dirty="0" err="1"/>
              <a:t>brooklyn</a:t>
            </a:r>
            <a:r>
              <a:rPr lang="en-US" dirty="0"/>
              <a:t> dodgers)</a:t>
            </a:r>
          </a:p>
          <a:p>
            <a:pPr lvl="1"/>
            <a:r>
              <a:rPr lang="en-US" dirty="0"/>
              <a:t>Use attributes in that focus on single entity but to use them pairs, one the inverse of others</a:t>
            </a:r>
          </a:p>
          <a:p>
            <a:pPr lvl="1"/>
            <a:r>
              <a:rPr lang="en-US" dirty="0"/>
              <a:t>Team=</a:t>
            </a:r>
            <a:r>
              <a:rPr lang="en-US" dirty="0" err="1"/>
              <a:t>brooklyn</a:t>
            </a:r>
            <a:r>
              <a:rPr lang="en-US" dirty="0"/>
              <a:t> dodgers</a:t>
            </a:r>
          </a:p>
          <a:p>
            <a:pPr lvl="1"/>
            <a:r>
              <a:rPr lang="en-US" dirty="0"/>
              <a:t>Team-</a:t>
            </a:r>
            <a:r>
              <a:rPr lang="en-US" dirty="0" err="1"/>
              <a:t>memebers</a:t>
            </a:r>
            <a:r>
              <a:rPr lang="en-US" dirty="0"/>
              <a:t>=pee wee </a:t>
            </a:r>
            <a:r>
              <a:rPr lang="en-US" dirty="0" err="1"/>
              <a:t>reese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US" dirty="0"/>
              <a:t>As there are classes as objects and specialized subset of classes, there are attributes and specialization of attributes(constraints on values)</a:t>
            </a:r>
          </a:p>
          <a:p>
            <a:r>
              <a:rPr lang="en-US" dirty="0"/>
              <a:t>Techniques for reasoning about values</a:t>
            </a:r>
          </a:p>
          <a:p>
            <a:pPr lvl="2"/>
            <a:r>
              <a:rPr lang="en-US" dirty="0"/>
              <a:t>Information about type for a value</a:t>
            </a:r>
          </a:p>
          <a:p>
            <a:pPr lvl="2"/>
            <a:r>
              <a:rPr lang="en-US" dirty="0"/>
              <a:t>Constraints on a value</a:t>
            </a:r>
          </a:p>
          <a:p>
            <a:pPr lvl="2"/>
            <a:r>
              <a:rPr lang="en-US" dirty="0"/>
              <a:t>Rules  for computing the value when it is needed(if needed/backward rules)</a:t>
            </a:r>
          </a:p>
          <a:p>
            <a:pPr lvl="2"/>
            <a:r>
              <a:rPr lang="en-US" dirty="0"/>
              <a:t>Rules that describe the action that should be taken if a value ever becomes known(forward rule/if added rules)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valued attribute: which is guaranteed to take unique value</a:t>
            </a:r>
          </a:p>
          <a:p>
            <a:pPr lvl="1"/>
            <a:r>
              <a:rPr lang="en-US" dirty="0"/>
              <a:t>Introduce an explicit notation for a temporal interval</a:t>
            </a:r>
          </a:p>
          <a:p>
            <a:pPr lvl="1"/>
            <a:r>
              <a:rPr lang="en-US" dirty="0"/>
              <a:t>Assume only temporal interval that is of interest now. Sow new value is asserted discard the old value</a:t>
            </a:r>
          </a:p>
          <a:p>
            <a:pPr lvl="1"/>
            <a:r>
              <a:rPr lang="en-US" dirty="0"/>
              <a:t>Provide no explicit support.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granularity of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be our primitives? Should there be smaller number of lower ones or should be larger number covering range of granularities</a:t>
            </a:r>
          </a:p>
          <a:p>
            <a:r>
              <a:rPr lang="en-US" dirty="0"/>
              <a:t>John spotted Sue</a:t>
            </a:r>
          </a:p>
          <a:p>
            <a:r>
              <a:rPr lang="en-US" dirty="0"/>
              <a:t>Spotted(agent(John),object(Sue))</a:t>
            </a:r>
          </a:p>
          <a:p>
            <a:r>
              <a:rPr lang="en-US" dirty="0"/>
              <a:t>Who spotted Sue?</a:t>
            </a:r>
          </a:p>
          <a:p>
            <a:r>
              <a:rPr lang="en-US" dirty="0"/>
              <a:t>Did john see Sue?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add other facts</a:t>
            </a:r>
          </a:p>
          <a:p>
            <a:r>
              <a:rPr lang="en-US" dirty="0"/>
              <a:t>Spotted(</a:t>
            </a:r>
            <a:r>
              <a:rPr lang="en-US" dirty="0" err="1"/>
              <a:t>x,y</a:t>
            </a:r>
            <a:r>
              <a:rPr lang="en-US" dirty="0"/>
              <a:t>)</a:t>
            </a:r>
            <a:r>
              <a:rPr lang="en-US" dirty="0">
                <a:sym typeface="Wingdings" pitchFamily="2" charset="2"/>
              </a:rPr>
              <a:t>saw(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r>
              <a:rPr lang="en-US" dirty="0">
                <a:sym typeface="Wingdings" pitchFamily="2" charset="2"/>
              </a:rPr>
              <a:t>Alternative to this is spotting is really type of seeing</a:t>
            </a:r>
          </a:p>
          <a:p>
            <a:pPr lvl="1"/>
            <a:r>
              <a:rPr lang="en-US" dirty="0">
                <a:sym typeface="Wingdings" pitchFamily="2" charset="2"/>
              </a:rPr>
              <a:t>Saw(agent(john),object(Sue),</a:t>
            </a:r>
            <a:r>
              <a:rPr lang="en-US" dirty="0" err="1">
                <a:sym typeface="Wingdings" pitchFamily="2" charset="2"/>
              </a:rPr>
              <a:t>timespan</a:t>
            </a:r>
            <a:r>
              <a:rPr lang="en-US" dirty="0">
                <a:sym typeface="Wingdings" pitchFamily="2" charset="2"/>
              </a:rPr>
              <a:t>(briefly))</a:t>
            </a:r>
          </a:p>
          <a:p>
            <a:pPr lvl="1"/>
            <a:r>
              <a:rPr lang="en-US" dirty="0">
                <a:sym typeface="Wingdings" pitchFamily="2" charset="2"/>
              </a:rPr>
              <a:t>We broke spotting into two primitives seeing and </a:t>
            </a:r>
            <a:r>
              <a:rPr lang="en-US" dirty="0" err="1">
                <a:sym typeface="Wingdings" pitchFamily="2" charset="2"/>
              </a:rPr>
              <a:t>timespan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facts may require lot of storage when broken down into primitives</a:t>
            </a:r>
          </a:p>
          <a:p>
            <a:r>
              <a:rPr lang="en-US" dirty="0"/>
              <a:t>Substantial work must be done to reduce knowledge into primitive form</a:t>
            </a:r>
          </a:p>
          <a:p>
            <a:r>
              <a:rPr lang="en-US" dirty="0"/>
              <a:t>It is not clear what primitives must be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set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property true for set  but that are not true for individual member of set</a:t>
            </a:r>
          </a:p>
          <a:p>
            <a:r>
              <a:rPr lang="en-US" dirty="0"/>
              <a:t>Represent set of objects ,if a property is true of all elements of set, then it is more efficient to associate with set rather to associate explicitly with every element of set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and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kind of entities</a:t>
            </a:r>
          </a:p>
          <a:p>
            <a:pPr lvl="1"/>
            <a:r>
              <a:rPr lang="en-US" dirty="0"/>
              <a:t>Facts</a:t>
            </a:r>
          </a:p>
          <a:p>
            <a:pPr lvl="1"/>
            <a:r>
              <a:rPr lang="en-US" dirty="0"/>
              <a:t>Representation of facts</a:t>
            </a:r>
          </a:p>
          <a:p>
            <a:r>
              <a:rPr lang="en-US" dirty="0"/>
              <a:t>Structuring these entities are of two level</a:t>
            </a:r>
          </a:p>
          <a:p>
            <a:pPr lvl="1"/>
            <a:r>
              <a:rPr lang="en-US" dirty="0"/>
              <a:t>Knowledge level</a:t>
            </a:r>
          </a:p>
          <a:p>
            <a:pPr lvl="1"/>
            <a:r>
              <a:rPr lang="en-US" dirty="0"/>
              <a:t>Symbol level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ways to state definition of set and its elements</a:t>
            </a:r>
          </a:p>
          <a:p>
            <a:r>
              <a:rPr lang="en-US" dirty="0"/>
              <a:t>Extensional definition-list members</a:t>
            </a:r>
          </a:p>
          <a:p>
            <a:r>
              <a:rPr lang="en-US" dirty="0" err="1"/>
              <a:t>Intensional</a:t>
            </a:r>
            <a:r>
              <a:rPr lang="en-US" dirty="0"/>
              <a:t> definition-rule when a particular object evaluated ,return true or false</a:t>
            </a:r>
          </a:p>
          <a:p>
            <a:pPr lvl="1"/>
            <a:r>
              <a:rPr lang="en-US" dirty="0"/>
              <a:t>Used to describe infinite sets</a:t>
            </a:r>
          </a:p>
          <a:p>
            <a:pPr lvl="1"/>
            <a:r>
              <a:rPr lang="en-US" dirty="0"/>
              <a:t>Allow them to depend on parameters that change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the right structure as needed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 went to Steak and Ale last </a:t>
            </a:r>
            <a:r>
              <a:rPr lang="en-US" dirty="0" err="1"/>
              <a:t>night.He</a:t>
            </a:r>
            <a:r>
              <a:rPr lang="en-US" dirty="0"/>
              <a:t> ordered a large rare </a:t>
            </a:r>
            <a:r>
              <a:rPr lang="en-US" dirty="0" err="1"/>
              <a:t>steak,paid</a:t>
            </a:r>
            <a:r>
              <a:rPr lang="en-US" dirty="0"/>
              <a:t> his bill and left.</a:t>
            </a:r>
          </a:p>
          <a:p>
            <a:pPr>
              <a:buNone/>
            </a:pPr>
            <a:r>
              <a:rPr lang="en-US" dirty="0"/>
              <a:t>Did John eat dinner last night?</a:t>
            </a:r>
          </a:p>
          <a:p>
            <a:endParaRPr lang="en-US" dirty="0"/>
          </a:p>
          <a:p>
            <a:pPr lvl="1"/>
            <a:r>
              <a:rPr lang="en-US" dirty="0"/>
              <a:t>Selecting initial structure</a:t>
            </a:r>
          </a:p>
          <a:p>
            <a:pPr lvl="1"/>
            <a:r>
              <a:rPr lang="en-US" dirty="0"/>
              <a:t>Revising choice when necessary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Problem of representing the facts that change as well as those that </a:t>
            </a:r>
            <a:r>
              <a:rPr lang="en-US" dirty="0" err="1"/>
              <a:t>donot</a:t>
            </a:r>
            <a:r>
              <a:rPr lang="en-US" dirty="0"/>
              <a:t> change is known as frame problem</a:t>
            </a:r>
          </a:p>
          <a:p>
            <a:r>
              <a:rPr lang="en-US" dirty="0"/>
              <a:t>To support this kind of reasoning, we have explicit set of axioms called frame axioms, which describe all the things that </a:t>
            </a:r>
            <a:r>
              <a:rPr lang="en-US" dirty="0" err="1"/>
              <a:t>donot</a:t>
            </a:r>
            <a:r>
              <a:rPr lang="en-US" dirty="0"/>
              <a:t> change when a particular operator is applied</a:t>
            </a:r>
          </a:p>
          <a:p>
            <a:pPr>
              <a:buNone/>
            </a:pPr>
            <a:r>
              <a:rPr lang="en-US" dirty="0"/>
              <a:t>color(x,y,s1)</a:t>
            </a:r>
            <a:r>
              <a:rPr lang="el-GR" dirty="0"/>
              <a:t>ᴧ</a:t>
            </a:r>
            <a:r>
              <a:rPr lang="en-US" dirty="0"/>
              <a:t>move(x,s1,S2)</a:t>
            </a:r>
            <a:r>
              <a:rPr lang="en-US" dirty="0">
                <a:sym typeface="Wingdings" pitchFamily="2" charset="2"/>
              </a:rPr>
              <a:t>color(x,y,S2)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State variable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simple facts in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It is raining</a:t>
            </a:r>
          </a:p>
          <a:p>
            <a:pPr>
              <a:buNone/>
            </a:pPr>
            <a:r>
              <a:rPr lang="en-US" dirty="0"/>
              <a:t>	RAINING</a:t>
            </a:r>
          </a:p>
          <a:p>
            <a:pPr>
              <a:buNone/>
            </a:pPr>
            <a:r>
              <a:rPr lang="en-US" dirty="0"/>
              <a:t>It is sunny</a:t>
            </a:r>
          </a:p>
          <a:p>
            <a:pPr>
              <a:buNone/>
            </a:pPr>
            <a:r>
              <a:rPr lang="en-US" dirty="0"/>
              <a:t>	SUNNY</a:t>
            </a:r>
          </a:p>
          <a:p>
            <a:pPr>
              <a:buNone/>
            </a:pPr>
            <a:r>
              <a:rPr lang="en-US" dirty="0"/>
              <a:t>It is windy</a:t>
            </a:r>
          </a:p>
          <a:p>
            <a:pPr>
              <a:buNone/>
            </a:pPr>
            <a:r>
              <a:rPr lang="en-US" dirty="0"/>
              <a:t>	WINDY</a:t>
            </a:r>
          </a:p>
          <a:p>
            <a:pPr>
              <a:buNone/>
            </a:pPr>
            <a:r>
              <a:rPr lang="en-US" dirty="0"/>
              <a:t>If it is </a:t>
            </a:r>
            <a:r>
              <a:rPr lang="en-US" dirty="0" err="1"/>
              <a:t>raining,then</a:t>
            </a:r>
            <a:r>
              <a:rPr lang="en-US" dirty="0"/>
              <a:t> it is not sunny</a:t>
            </a:r>
          </a:p>
          <a:p>
            <a:pPr>
              <a:buNone/>
            </a:pPr>
            <a:r>
              <a:rPr lang="en-US" dirty="0"/>
              <a:t>	RAINING</a:t>
            </a:r>
            <a:r>
              <a:rPr lang="en-US" dirty="0">
                <a:sym typeface="Wingdings" pitchFamily="2" charset="2"/>
              </a:rPr>
              <a:t>¬SUNNY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/>
              <a:t>Socrates is a man</a:t>
            </a:r>
          </a:p>
          <a:p>
            <a:pPr>
              <a:buNone/>
            </a:pPr>
            <a:r>
              <a:rPr lang="en-US" dirty="0"/>
              <a:t>	SOCRATESMAN</a:t>
            </a:r>
          </a:p>
          <a:p>
            <a:pPr>
              <a:buNone/>
            </a:pPr>
            <a:r>
              <a:rPr lang="en-US" dirty="0"/>
              <a:t>Plato is a man</a:t>
            </a:r>
          </a:p>
          <a:p>
            <a:pPr>
              <a:buNone/>
            </a:pPr>
            <a:r>
              <a:rPr lang="en-US" dirty="0"/>
              <a:t>	PLATOMAN</a:t>
            </a:r>
          </a:p>
          <a:p>
            <a:pPr>
              <a:buNone/>
            </a:pPr>
            <a:r>
              <a:rPr lang="en-US" dirty="0"/>
              <a:t>Predicates applied to argument</a:t>
            </a:r>
          </a:p>
          <a:p>
            <a:pPr>
              <a:buNone/>
            </a:pPr>
            <a:r>
              <a:rPr lang="en-US" dirty="0"/>
              <a:t>MAN(SOCRATES)</a:t>
            </a:r>
          </a:p>
          <a:p>
            <a:pPr>
              <a:buNone/>
            </a:pPr>
            <a:r>
              <a:rPr lang="en-US" dirty="0"/>
              <a:t>MAN(PLATO)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All men are mortal</a:t>
            </a:r>
          </a:p>
          <a:p>
            <a:pPr>
              <a:buNone/>
            </a:pPr>
            <a:r>
              <a:rPr lang="en-US" dirty="0"/>
              <a:t>MORTALMAN</a:t>
            </a:r>
          </a:p>
          <a:p>
            <a:pPr>
              <a:buNone/>
            </a:pPr>
            <a:r>
              <a:rPr lang="en-US" dirty="0"/>
              <a:t>Predicate logic is </a:t>
            </a:r>
            <a:r>
              <a:rPr lang="en-US" dirty="0" err="1"/>
              <a:t>semidecidable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Marcus was a man</a:t>
            </a:r>
          </a:p>
          <a:p>
            <a:r>
              <a:rPr lang="en-US" dirty="0"/>
              <a:t>Marcus was a Pompeian</a:t>
            </a:r>
          </a:p>
          <a:p>
            <a:r>
              <a:rPr lang="en-US" dirty="0"/>
              <a:t>All </a:t>
            </a:r>
            <a:r>
              <a:rPr lang="en-US" dirty="0" err="1"/>
              <a:t>Pompeians</a:t>
            </a:r>
            <a:r>
              <a:rPr lang="en-US" dirty="0"/>
              <a:t> were Romans</a:t>
            </a:r>
          </a:p>
          <a:p>
            <a:r>
              <a:rPr lang="en-US" dirty="0"/>
              <a:t>Caesar was a ruler</a:t>
            </a:r>
          </a:p>
          <a:p>
            <a:r>
              <a:rPr lang="en-US" dirty="0"/>
              <a:t>All Romans were  either loyal to Caesar or hated him</a:t>
            </a:r>
          </a:p>
          <a:p>
            <a:r>
              <a:rPr lang="en-US" dirty="0"/>
              <a:t>Everyone is loyal to someone</a:t>
            </a:r>
          </a:p>
          <a:p>
            <a:r>
              <a:rPr lang="en-US" dirty="0"/>
              <a:t>People only try to assassinate rulers they are not loyal to</a:t>
            </a:r>
          </a:p>
          <a:p>
            <a:r>
              <a:rPr lang="en-US" dirty="0"/>
              <a:t>Marcus tried to assassinate Caesar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man(Marcus)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pompeian</a:t>
            </a:r>
            <a:r>
              <a:rPr lang="en-US" dirty="0"/>
              <a:t>(Marcus)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Ʉx:Pompeian(x)</a:t>
            </a:r>
            <a:r>
              <a:rPr lang="en-US" dirty="0">
                <a:sym typeface="Wingdings" pitchFamily="2" charset="2"/>
              </a:rPr>
              <a:t>Roman(x)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ruler(Caesar)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Ʉx:Roman(x)</a:t>
            </a:r>
            <a:r>
              <a:rPr lang="en-US" dirty="0" err="1">
                <a:sym typeface="Wingdings" pitchFamily="2" charset="2"/>
              </a:rPr>
              <a:t>loyalto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</a:t>
            </a:r>
            <a:r>
              <a:rPr lang="az-Cyrl-AZ" dirty="0">
                <a:sym typeface="Wingdings" pitchFamily="2" charset="2"/>
              </a:rPr>
              <a:t>ᴠ</a:t>
            </a:r>
            <a:r>
              <a:rPr lang="en-US" dirty="0">
                <a:sym typeface="Wingdings" pitchFamily="2" charset="2"/>
              </a:rPr>
              <a:t> 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Ʉx:y:loyalto(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Ʉx:Ʉy:person(x)</a:t>
            </a:r>
            <a:r>
              <a:rPr lang="el-GR" dirty="0">
                <a:sym typeface="Wingdings" pitchFamily="2" charset="2"/>
              </a:rPr>
              <a:t>ᴧ</a:t>
            </a:r>
            <a:r>
              <a:rPr lang="en-US" dirty="0">
                <a:sym typeface="Wingdings" pitchFamily="2" charset="2"/>
              </a:rPr>
              <a:t>ruler(y)</a:t>
            </a:r>
            <a:r>
              <a:rPr lang="el-GR" dirty="0">
                <a:sym typeface="Wingdings" pitchFamily="2" charset="2"/>
              </a:rPr>
              <a:t>ᴧ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tryassisassinate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)¬</a:t>
            </a:r>
            <a:r>
              <a:rPr lang="en-US" dirty="0" err="1">
                <a:sym typeface="Wingdings" pitchFamily="2" charset="2"/>
              </a:rPr>
              <a:t>loyalto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ym typeface="Wingdings" pitchFamily="2" charset="2"/>
              </a:rPr>
              <a:t>tryassassiante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Marcus,Caesar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Was Marcus loyal to Caesar?</a:t>
            </a:r>
          </a:p>
          <a:p>
            <a:r>
              <a:rPr lang="en-US" dirty="0"/>
              <a:t>Formal proof reasoning backward from desired goal:¬ </a:t>
            </a:r>
            <a:r>
              <a:rPr lang="en-US" dirty="0" err="1"/>
              <a:t>loyalto</a:t>
            </a:r>
            <a:r>
              <a:rPr lang="en-US" dirty="0"/>
              <a:t>(</a:t>
            </a:r>
            <a:r>
              <a:rPr lang="en-US" dirty="0" err="1"/>
              <a:t>Marcus,Caesar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	¬ </a:t>
            </a:r>
            <a:r>
              <a:rPr lang="en-US" dirty="0" err="1"/>
              <a:t>loyalto</a:t>
            </a:r>
            <a:r>
              <a:rPr lang="en-US" dirty="0"/>
              <a:t>(</a:t>
            </a:r>
            <a:r>
              <a:rPr lang="en-US" dirty="0" err="1"/>
              <a:t>Marcus,Caesar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			↑(7)</a:t>
            </a:r>
          </a:p>
          <a:p>
            <a:pPr>
              <a:buNone/>
            </a:pPr>
            <a:r>
              <a:rPr lang="en-US" dirty="0"/>
              <a:t>		Person(Marcus)</a:t>
            </a:r>
            <a:r>
              <a:rPr lang="el-GR" dirty="0"/>
              <a:t>ᴧ</a:t>
            </a:r>
            <a:r>
              <a:rPr lang="en-US" dirty="0"/>
              <a:t>ruler(Caesar)</a:t>
            </a:r>
            <a:r>
              <a:rPr lang="el-GR" dirty="0"/>
              <a:t>ᴧ</a:t>
            </a:r>
            <a:r>
              <a:rPr lang="en-US" dirty="0" err="1"/>
              <a:t>tryassassinate</a:t>
            </a:r>
            <a:r>
              <a:rPr lang="en-US" dirty="0"/>
              <a:t>(Marc	</a:t>
            </a:r>
            <a:r>
              <a:rPr lang="en-US" dirty="0" err="1"/>
              <a:t>us,Caesar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			↑(4)</a:t>
            </a:r>
          </a:p>
          <a:p>
            <a:pPr>
              <a:buNone/>
            </a:pPr>
            <a:r>
              <a:rPr lang="en-US" dirty="0"/>
              <a:t>		Person(Marcus)</a:t>
            </a:r>
            <a:r>
              <a:rPr lang="el-GR" dirty="0"/>
              <a:t>ᴧ</a:t>
            </a:r>
            <a:r>
              <a:rPr lang="en-US" dirty="0" err="1"/>
              <a:t>tryassassinate</a:t>
            </a:r>
            <a:r>
              <a:rPr lang="en-US" dirty="0"/>
              <a:t>(</a:t>
            </a:r>
            <a:r>
              <a:rPr lang="en-US" dirty="0" err="1"/>
              <a:t>Marcus,Caesar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			↑(8)</a:t>
            </a:r>
          </a:p>
          <a:p>
            <a:pPr>
              <a:buNone/>
            </a:pPr>
            <a:r>
              <a:rPr lang="en-US" dirty="0"/>
              <a:t>			Person(Marcus)</a:t>
            </a:r>
          </a:p>
          <a:p>
            <a:pPr>
              <a:buNone/>
            </a:pPr>
            <a:r>
              <a:rPr lang="en-US" dirty="0"/>
              <a:t>9.All men are people</a:t>
            </a:r>
          </a:p>
          <a:p>
            <a:pPr>
              <a:buNone/>
            </a:pPr>
            <a:r>
              <a:rPr lang="en-US" dirty="0"/>
              <a:t>Ʉx:man(x)</a:t>
            </a:r>
            <a:r>
              <a:rPr lang="en-US" dirty="0">
                <a:sym typeface="Wingdings" pitchFamily="2" charset="2"/>
              </a:rPr>
              <a:t>person(x)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1999"/>
            <a:ext cx="8229600" cy="4800601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>
              <a:buNone/>
            </a:pPr>
            <a:r>
              <a:rPr lang="en-US" dirty="0"/>
              <a:t>		¬ </a:t>
            </a:r>
            <a:r>
              <a:rPr lang="en-US" dirty="0" err="1"/>
              <a:t>loyalto</a:t>
            </a:r>
            <a:r>
              <a:rPr lang="en-US" dirty="0"/>
              <a:t>(</a:t>
            </a:r>
            <a:r>
              <a:rPr lang="en-US" dirty="0" err="1"/>
              <a:t>Marcus,Caesar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			↑(7)</a:t>
            </a:r>
          </a:p>
          <a:p>
            <a:pPr>
              <a:buNone/>
            </a:pPr>
            <a:r>
              <a:rPr lang="en-US" dirty="0"/>
              <a:t>			Person(Marcus)</a:t>
            </a:r>
            <a:r>
              <a:rPr lang="el-GR" dirty="0"/>
              <a:t>ᴧ</a:t>
            </a:r>
            <a:r>
              <a:rPr lang="en-US" dirty="0"/>
              <a:t>ruler(Caesar)</a:t>
            </a:r>
            <a:r>
              <a:rPr lang="el-GR" dirty="0"/>
              <a:t>ᴧ</a:t>
            </a:r>
            <a:r>
              <a:rPr lang="en-US" dirty="0" err="1"/>
              <a:t>tryassassinate</a:t>
            </a:r>
            <a:r>
              <a:rPr lang="en-US" dirty="0"/>
              <a:t>(	</a:t>
            </a:r>
            <a:r>
              <a:rPr lang="en-US" dirty="0" err="1"/>
              <a:t>Marcus,Caesar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			↑(4)</a:t>
            </a:r>
          </a:p>
          <a:p>
            <a:pPr>
              <a:buNone/>
            </a:pPr>
            <a:r>
              <a:rPr lang="en-US" dirty="0"/>
              <a:t>		Person(Marcus)</a:t>
            </a:r>
            <a:r>
              <a:rPr lang="el-GR" dirty="0"/>
              <a:t>ᴧ</a:t>
            </a:r>
            <a:r>
              <a:rPr lang="en-US" dirty="0" err="1"/>
              <a:t>tryassassinate</a:t>
            </a:r>
            <a:r>
              <a:rPr lang="en-US" dirty="0"/>
              <a:t>(Marcus</a:t>
            </a:r>
          </a:p>
          <a:p>
            <a:pPr>
              <a:buNone/>
            </a:pPr>
            <a:r>
              <a:rPr lang="en-US" dirty="0"/>
              <a:t>			,</a:t>
            </a:r>
            <a:r>
              <a:rPr lang="en-US" dirty="0" err="1"/>
              <a:t>Caesa</a:t>
            </a:r>
            <a:r>
              <a:rPr lang="en-US" dirty="0"/>
              <a:t>	r)</a:t>
            </a:r>
          </a:p>
          <a:p>
            <a:pPr>
              <a:buNone/>
            </a:pPr>
            <a:r>
              <a:rPr lang="en-US" dirty="0"/>
              <a:t>				↑(8)</a:t>
            </a:r>
          </a:p>
          <a:p>
            <a:pPr>
              <a:buNone/>
            </a:pPr>
            <a:r>
              <a:rPr lang="en-US" dirty="0"/>
              <a:t>			Person(Marcus)(9)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Representing instance and </a:t>
            </a:r>
            <a:r>
              <a:rPr lang="en-US" dirty="0" err="1"/>
              <a:t>isa</a:t>
            </a:r>
            <a:r>
              <a:rPr lang="en-US" dirty="0"/>
              <a:t> relationships</a:t>
            </a:r>
          </a:p>
        </p:txBody>
      </p:sp>
      <p:pic>
        <p:nvPicPr>
          <p:cNvPr id="2050" name="Picture 2" descr="C:\Users\BEENA\Downloads\20190916_12255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5000" contrast="14000"/>
          </a:blip>
          <a:srcRect/>
          <a:stretch>
            <a:fillRect/>
          </a:stretch>
        </p:blipFill>
        <p:spPr bwMode="auto">
          <a:xfrm>
            <a:off x="1411397" y="1600200"/>
            <a:ext cx="6321206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between facts and Representations</a:t>
            </a:r>
          </a:p>
        </p:txBody>
      </p:sp>
      <p:pic>
        <p:nvPicPr>
          <p:cNvPr id="5122" name="Picture 2" descr="C:\Users\BEENA\AppData\Local\Temp\Rar$DIa0.783\20190830_23594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13000" contrast="20000"/>
          </a:blip>
          <a:srcRect/>
          <a:stretch>
            <a:fillRect/>
          </a:stretch>
        </p:blipFill>
        <p:spPr bwMode="auto">
          <a:xfrm>
            <a:off x="1406936" y="1600200"/>
            <a:ext cx="633012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Computable functions and predicates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Gt</a:t>
            </a:r>
            <a:r>
              <a:rPr lang="en-US" dirty="0"/>
              <a:t>(1,0)  		</a:t>
            </a:r>
            <a:r>
              <a:rPr lang="en-US" dirty="0" err="1"/>
              <a:t>lt</a:t>
            </a:r>
            <a:r>
              <a:rPr lang="en-US" dirty="0"/>
              <a:t>(0,1)</a:t>
            </a:r>
          </a:p>
          <a:p>
            <a:r>
              <a:rPr lang="en-US" dirty="0" err="1"/>
              <a:t>Gt</a:t>
            </a:r>
            <a:r>
              <a:rPr lang="en-US" dirty="0"/>
              <a:t>(2,1)		(</a:t>
            </a:r>
            <a:r>
              <a:rPr lang="en-US" dirty="0" err="1"/>
              <a:t>lt</a:t>
            </a:r>
            <a:r>
              <a:rPr lang="en-US" dirty="0"/>
              <a:t>(1,2)</a:t>
            </a:r>
          </a:p>
          <a:p>
            <a:r>
              <a:rPr lang="en-US" dirty="0" err="1"/>
              <a:t>Gt</a:t>
            </a:r>
            <a:r>
              <a:rPr lang="en-US" dirty="0"/>
              <a:t>(3,2)		</a:t>
            </a:r>
            <a:r>
              <a:rPr lang="en-US" dirty="0" err="1"/>
              <a:t>lt</a:t>
            </a:r>
            <a:r>
              <a:rPr lang="en-US" dirty="0"/>
              <a:t>(2,3)</a:t>
            </a:r>
          </a:p>
          <a:p>
            <a:r>
              <a:rPr lang="en-US" dirty="0"/>
              <a:t>…			…</a:t>
            </a:r>
          </a:p>
          <a:p>
            <a:r>
              <a:rPr lang="en-US" dirty="0"/>
              <a:t>…			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09600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None/>
            </a:pPr>
            <a:r>
              <a:rPr lang="en-US" dirty="0"/>
              <a:t>FACTS</a:t>
            </a:r>
          </a:p>
          <a:p>
            <a:pPr marL="514350" indent="-514350">
              <a:buNone/>
            </a:pPr>
            <a:r>
              <a:rPr lang="en-US" sz="4400" dirty="0"/>
              <a:t>Marcus was a man</a:t>
            </a:r>
          </a:p>
          <a:p>
            <a:pPr marL="514350" indent="-514350">
              <a:buNone/>
            </a:pPr>
            <a:r>
              <a:rPr lang="en-US" sz="4400" dirty="0"/>
              <a:t>		Man(Marcus)</a:t>
            </a:r>
          </a:p>
          <a:p>
            <a:pPr marL="514350" indent="-514350">
              <a:buNone/>
            </a:pPr>
            <a:r>
              <a:rPr lang="en-US" sz="4400" dirty="0"/>
              <a:t>Marcus was Pompeian</a:t>
            </a:r>
          </a:p>
          <a:p>
            <a:pPr marL="514350" indent="-514350">
              <a:buNone/>
            </a:pPr>
            <a:r>
              <a:rPr lang="en-US" sz="4400" dirty="0"/>
              <a:t>		Pompeian(Marcus)</a:t>
            </a:r>
          </a:p>
          <a:p>
            <a:pPr marL="514350" indent="-514350">
              <a:buNone/>
            </a:pPr>
            <a:r>
              <a:rPr lang="en-US" sz="4400" dirty="0"/>
              <a:t>Marcus was born in 40 A.D</a:t>
            </a:r>
          </a:p>
          <a:p>
            <a:pPr marL="514350" indent="-514350">
              <a:buNone/>
            </a:pPr>
            <a:r>
              <a:rPr lang="en-US" sz="4400" dirty="0"/>
              <a:t>		Born(Marcus,40)</a:t>
            </a:r>
          </a:p>
          <a:p>
            <a:pPr marL="514350" indent="-514350">
              <a:buNone/>
            </a:pPr>
            <a:r>
              <a:rPr lang="en-US" sz="4400" dirty="0"/>
              <a:t>All men are mortal</a:t>
            </a:r>
          </a:p>
          <a:p>
            <a:pPr marL="514350" indent="-514350">
              <a:buNone/>
            </a:pPr>
            <a:r>
              <a:rPr lang="en-US" sz="4400" dirty="0"/>
              <a:t>		Ʉx:man(x)</a:t>
            </a:r>
            <a:r>
              <a:rPr lang="en-US" sz="4400" dirty="0">
                <a:sym typeface="Wingdings" pitchFamily="2" charset="2"/>
              </a:rPr>
              <a:t>mortal(x)</a:t>
            </a:r>
            <a:endParaRPr lang="en-US" sz="4400" dirty="0"/>
          </a:p>
          <a:p>
            <a:pPr marL="514350" indent="-514350">
              <a:buNone/>
            </a:pPr>
            <a:r>
              <a:rPr lang="en-US" sz="4400" dirty="0"/>
              <a:t>All Pompeian died when volcano erupted in 79 A.D</a:t>
            </a:r>
          </a:p>
          <a:p>
            <a:pPr marL="514350" indent="-514350">
              <a:buNone/>
            </a:pPr>
            <a:r>
              <a:rPr lang="en-US" sz="4400" dirty="0"/>
              <a:t>		erupted(volacano,79)</a:t>
            </a:r>
            <a:r>
              <a:rPr lang="el-GR" sz="4400" dirty="0"/>
              <a:t>ᴧ</a:t>
            </a:r>
            <a:r>
              <a:rPr lang="en-US" sz="4400" dirty="0"/>
              <a:t>Ʉx:[Pompeian(x)—&gt;died(x,79)]</a:t>
            </a:r>
          </a:p>
          <a:p>
            <a:pPr marL="514350" indent="-514350">
              <a:buNone/>
            </a:pPr>
            <a:r>
              <a:rPr lang="en-US" sz="4400" dirty="0"/>
              <a:t>No mortal lives longer than 150 years</a:t>
            </a:r>
          </a:p>
          <a:p>
            <a:pPr marL="514350" indent="-514350">
              <a:buNone/>
            </a:pPr>
            <a:r>
              <a:rPr lang="en-US" sz="4400" dirty="0"/>
              <a:t>		Ʉx:Ʉt1:Ʉt2:mortal(x)</a:t>
            </a:r>
            <a:r>
              <a:rPr lang="el-GR" sz="4400" dirty="0"/>
              <a:t>ᴧ</a:t>
            </a:r>
            <a:r>
              <a:rPr lang="en-US" sz="4400" dirty="0"/>
              <a:t>born(x,t1)</a:t>
            </a:r>
            <a:r>
              <a:rPr lang="el-GR" sz="4400" dirty="0"/>
              <a:t>ᴧ</a:t>
            </a:r>
            <a:endParaRPr lang="en-US" sz="4400" dirty="0"/>
          </a:p>
          <a:p>
            <a:pPr marL="514350" indent="-514350">
              <a:buNone/>
            </a:pPr>
            <a:r>
              <a:rPr lang="en-US" sz="4400" dirty="0"/>
              <a:t>		</a:t>
            </a:r>
            <a:r>
              <a:rPr lang="en-US" sz="4400" dirty="0" err="1"/>
              <a:t>gt</a:t>
            </a:r>
            <a:r>
              <a:rPr lang="en-US" sz="4400" dirty="0"/>
              <a:t>(t2-t1,150)</a:t>
            </a:r>
            <a:r>
              <a:rPr lang="en-US" sz="4400" dirty="0">
                <a:sym typeface="Wingdings" pitchFamily="2" charset="2"/>
              </a:rPr>
              <a:t>dead(x,t2)</a:t>
            </a:r>
            <a:endParaRPr lang="en-US" sz="4400" dirty="0"/>
          </a:p>
          <a:p>
            <a:pPr marL="514350" indent="-514350">
              <a:buNone/>
            </a:pPr>
            <a:r>
              <a:rPr lang="en-US" sz="4400" dirty="0"/>
              <a:t>It is now 1991 A.D</a:t>
            </a:r>
          </a:p>
          <a:p>
            <a:pPr marL="514350" indent="-514350">
              <a:buNone/>
            </a:pPr>
            <a:r>
              <a:rPr lang="en-US" sz="4400" dirty="0"/>
              <a:t>		now=1991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r>
              <a:rPr lang="en-US" dirty="0"/>
              <a:t>Is Marcus alive?</a:t>
            </a:r>
          </a:p>
          <a:p>
            <a:pPr lvl="1"/>
            <a:r>
              <a:rPr lang="en-US" dirty="0"/>
              <a:t>Killed by volcano</a:t>
            </a:r>
          </a:p>
          <a:p>
            <a:pPr lvl="1"/>
            <a:r>
              <a:rPr lang="en-US" dirty="0"/>
              <a:t>More than 150 years</a:t>
            </a:r>
          </a:p>
          <a:p>
            <a:r>
              <a:rPr lang="en-US" dirty="0"/>
              <a:t>Alive means not dead</a:t>
            </a:r>
          </a:p>
          <a:p>
            <a:pPr lvl="1"/>
            <a:r>
              <a:rPr lang="en-US" dirty="0"/>
              <a:t>Ʉx:Ʉt:[alive(</a:t>
            </a:r>
            <a:r>
              <a:rPr lang="en-US" dirty="0" err="1"/>
              <a:t>x,t</a:t>
            </a:r>
            <a:r>
              <a:rPr lang="en-US" dirty="0"/>
              <a:t>)</a:t>
            </a:r>
            <a:r>
              <a:rPr lang="en-US" dirty="0">
                <a:sym typeface="Wingdings" pitchFamily="2" charset="2"/>
              </a:rPr>
              <a:t>¬dead(</a:t>
            </a:r>
            <a:r>
              <a:rPr lang="en-US" dirty="0" err="1">
                <a:sym typeface="Wingdings" pitchFamily="2" charset="2"/>
              </a:rPr>
              <a:t>x,t</a:t>
            </a:r>
            <a:r>
              <a:rPr lang="en-US" dirty="0">
                <a:sym typeface="Wingdings" pitchFamily="2" charset="2"/>
              </a:rPr>
              <a:t>)]˄[¬dead(</a:t>
            </a:r>
            <a:r>
              <a:rPr lang="en-US" dirty="0" err="1">
                <a:sym typeface="Wingdings" pitchFamily="2" charset="2"/>
              </a:rPr>
              <a:t>x,t</a:t>
            </a:r>
            <a:r>
              <a:rPr lang="en-US" dirty="0">
                <a:sym typeface="Wingdings" pitchFamily="2" charset="2"/>
              </a:rPr>
              <a:t>)</a:t>
            </a:r>
          </a:p>
          <a:p>
            <a:pPr lvl="1">
              <a:buNone/>
            </a:pPr>
            <a:r>
              <a:rPr lang="en-US" dirty="0">
                <a:sym typeface="Wingdings" pitchFamily="2" charset="2"/>
              </a:rPr>
              <a:t>alive(</a:t>
            </a:r>
            <a:r>
              <a:rPr lang="en-US" dirty="0" err="1">
                <a:sym typeface="Wingdings" pitchFamily="2" charset="2"/>
              </a:rPr>
              <a:t>x,t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r>
              <a:rPr lang="en-US" dirty="0">
                <a:sym typeface="Wingdings" pitchFamily="2" charset="2"/>
              </a:rPr>
              <a:t>If someone dies he is dead at all later times</a:t>
            </a:r>
          </a:p>
          <a:p>
            <a:pPr lvl="1"/>
            <a:r>
              <a:rPr lang="en-US" dirty="0">
                <a:sym typeface="Wingdings" pitchFamily="2" charset="2"/>
              </a:rPr>
              <a:t>Ʉx:Ʉt1:Ʉt2:died(x,t1)</a:t>
            </a:r>
            <a:r>
              <a:rPr lang="el-GR" dirty="0">
                <a:sym typeface="Wingdings" pitchFamily="2" charset="2"/>
              </a:rPr>
              <a:t>ᴧ</a:t>
            </a:r>
            <a:r>
              <a:rPr lang="en-US" dirty="0" err="1">
                <a:sym typeface="Wingdings" pitchFamily="2" charset="2"/>
              </a:rPr>
              <a:t>gt</a:t>
            </a:r>
            <a:r>
              <a:rPr lang="en-US" dirty="0">
                <a:sym typeface="Wingdings" pitchFamily="2" charset="2"/>
              </a:rPr>
              <a:t>(t2,t1)</a:t>
            </a:r>
          </a:p>
          <a:p>
            <a:pPr lvl="1">
              <a:buNone/>
            </a:pPr>
            <a:r>
              <a:rPr lang="en-US" dirty="0">
                <a:sym typeface="Wingdings" pitchFamily="2" charset="2"/>
              </a:rPr>
              <a:t>dead(x,t2)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EENA\Downloads\20190916_12261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5000" contrast="14000"/>
          </a:blip>
          <a:srcRect/>
          <a:stretch>
            <a:fillRect/>
          </a:stretch>
        </p:blipFill>
        <p:spPr bwMode="auto">
          <a:xfrm>
            <a:off x="509495" y="1600200"/>
            <a:ext cx="8125009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EENA\Downloads\20190916_12264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5000" contrast="14000"/>
          </a:blip>
          <a:srcRect/>
          <a:stretch>
            <a:fillRect/>
          </a:stretch>
        </p:blipFill>
        <p:spPr bwMode="auto">
          <a:xfrm>
            <a:off x="2991808" y="1066800"/>
            <a:ext cx="3866191" cy="5059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EENA\Downloads\20190916_12271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5000" contrast="14000"/>
          </a:blip>
          <a:srcRect/>
          <a:stretch>
            <a:fillRect/>
          </a:stretch>
        </p:blipFill>
        <p:spPr bwMode="auto">
          <a:xfrm>
            <a:off x="2309018" y="1600200"/>
            <a:ext cx="4525963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Born(Marcus,t1)</a:t>
            </a:r>
          </a:p>
          <a:p>
            <a:pPr>
              <a:buNone/>
            </a:pPr>
            <a:r>
              <a:rPr lang="en-US" dirty="0" err="1"/>
              <a:t>Gt</a:t>
            </a:r>
            <a:r>
              <a:rPr lang="en-US" dirty="0"/>
              <a:t>(now-t1,150)</a:t>
            </a:r>
          </a:p>
          <a:p>
            <a:r>
              <a:rPr lang="en-US" dirty="0"/>
              <a:t>Even very simple conclusions can require many steps to prove</a:t>
            </a:r>
          </a:p>
          <a:p>
            <a:r>
              <a:rPr lang="en-US" dirty="0"/>
              <a:t>Variety of processes such as matching, substitution are involved in the production of proof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produces proof by refutation. To prove a statement resolution attempts to show that the negation of the statement produces contradiction with known statements</a:t>
            </a:r>
          </a:p>
          <a:p>
            <a:r>
              <a:rPr lang="en-US" dirty="0"/>
              <a:t>It operates on statement that have been converted to a very convenient standard form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normal form(CNF)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Flatter(less embedding of components)</a:t>
            </a:r>
          </a:p>
          <a:p>
            <a:r>
              <a:rPr lang="en-US" dirty="0"/>
              <a:t>Quantifiers were separated from rest of the formula</a:t>
            </a:r>
          </a:p>
          <a:p>
            <a:pPr>
              <a:buNone/>
            </a:pPr>
            <a:r>
              <a:rPr lang="en-US" dirty="0"/>
              <a:t>	All Roman who know Marcus either hate Caesar or think anyone who hates anyone is crazy</a:t>
            </a:r>
          </a:p>
          <a:p>
            <a:pPr>
              <a:buNone/>
            </a:pPr>
            <a:r>
              <a:rPr lang="en-US" dirty="0"/>
              <a:t>		Ʉx:[Roman(x)</a:t>
            </a:r>
            <a:r>
              <a:rPr lang="el-GR" dirty="0"/>
              <a:t>ᴧ</a:t>
            </a:r>
            <a:r>
              <a:rPr lang="en-US" dirty="0"/>
              <a:t>know(</a:t>
            </a:r>
            <a:r>
              <a:rPr lang="en-US" dirty="0" err="1"/>
              <a:t>x,Marcus</a:t>
            </a:r>
            <a:r>
              <a:rPr lang="en-US" dirty="0"/>
              <a:t>)]</a:t>
            </a:r>
            <a:r>
              <a:rPr lang="en-US" dirty="0">
                <a:sym typeface="Wingdings" pitchFamily="2" charset="2"/>
              </a:rPr>
              <a:t>[hate(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)ᴠ(Ʉ y :</a:t>
            </a:r>
            <a:r>
              <a:rPr lang="az-Cyrl-AZ" dirty="0">
                <a:sym typeface="Wingdings" pitchFamily="2" charset="2"/>
              </a:rPr>
              <a:t>Э</a:t>
            </a:r>
            <a:r>
              <a:rPr lang="en-US" dirty="0">
                <a:sym typeface="Wingdings" pitchFamily="2" charset="2"/>
              </a:rPr>
              <a:t>z hate(</a:t>
            </a:r>
            <a:r>
              <a:rPr lang="en-US" dirty="0" err="1">
                <a:sym typeface="Wingdings" pitchFamily="2" charset="2"/>
              </a:rPr>
              <a:t>y,z</a:t>
            </a:r>
            <a:r>
              <a:rPr lang="en-US" dirty="0">
                <a:sym typeface="Wingdings" pitchFamily="2" charset="2"/>
              </a:rPr>
              <a:t>)</a:t>
            </a:r>
            <a:r>
              <a:rPr lang="en-US" dirty="0" err="1">
                <a:sym typeface="Wingdings" pitchFamily="2" charset="2"/>
              </a:rPr>
              <a:t>thinkcrazy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))]</a:t>
            </a:r>
          </a:p>
          <a:p>
            <a:r>
              <a:rPr lang="en-US" dirty="0">
                <a:sym typeface="Wingdings" pitchFamily="2" charset="2"/>
              </a:rPr>
              <a:t>CNF:</a:t>
            </a:r>
            <a:r>
              <a:rPr lang="en-US" dirty="0"/>
              <a:t> ¬Roman(x) </a:t>
            </a:r>
            <a:r>
              <a:rPr lang="el-GR" dirty="0"/>
              <a:t>ᴧ¬</a:t>
            </a:r>
            <a:r>
              <a:rPr lang="en-US" dirty="0"/>
              <a:t>know(</a:t>
            </a:r>
            <a:r>
              <a:rPr lang="en-US" dirty="0" err="1"/>
              <a:t>x,Marcus</a:t>
            </a:r>
            <a:r>
              <a:rPr lang="en-US" dirty="0"/>
              <a:t>)ᴠ</a:t>
            </a:r>
            <a:r>
              <a:rPr lang="en-US" dirty="0">
                <a:sym typeface="Wingdings" pitchFamily="2" charset="2"/>
              </a:rPr>
              <a:t>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)ᴠ ¬hate(</a:t>
            </a:r>
            <a:r>
              <a:rPr lang="en-US" dirty="0" err="1">
                <a:sym typeface="Wingdings" pitchFamily="2" charset="2"/>
              </a:rPr>
              <a:t>y,z</a:t>
            </a:r>
            <a:r>
              <a:rPr lang="en-US" dirty="0">
                <a:sym typeface="Wingdings" pitchFamily="2" charset="2"/>
              </a:rPr>
              <a:t>)ᴠ</a:t>
            </a:r>
            <a:r>
              <a:rPr lang="en-US" dirty="0" err="1">
                <a:sym typeface="Wingdings" pitchFamily="2" charset="2"/>
              </a:rPr>
              <a:t>thinkcrazy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x,z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fontScale="92500"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All Roman who know Marcus either hate Caesar or think anyone who hates anyone is crazy</a:t>
            </a:r>
          </a:p>
          <a:p>
            <a:pPr>
              <a:buNone/>
            </a:pPr>
            <a:r>
              <a:rPr lang="en-US" dirty="0"/>
              <a:t>	Ʉx:[Roman(x)</a:t>
            </a:r>
            <a:r>
              <a:rPr lang="el-GR" dirty="0"/>
              <a:t>ᴧ</a:t>
            </a:r>
            <a:r>
              <a:rPr lang="en-US" dirty="0"/>
              <a:t>know(</a:t>
            </a:r>
            <a:r>
              <a:rPr lang="en-US" dirty="0" err="1"/>
              <a:t>x,Marcus</a:t>
            </a:r>
            <a:r>
              <a:rPr lang="en-US" dirty="0"/>
              <a:t>)]</a:t>
            </a:r>
            <a:r>
              <a:rPr lang="en-US" dirty="0">
                <a:sym typeface="Wingdings" pitchFamily="2" charset="2"/>
              </a:rPr>
              <a:t>[hate(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)ᴠ(Ʉ y :</a:t>
            </a:r>
            <a:r>
              <a:rPr lang="az-Cyrl-AZ" dirty="0">
                <a:sym typeface="Wingdings" pitchFamily="2" charset="2"/>
              </a:rPr>
              <a:t>Э</a:t>
            </a:r>
            <a:r>
              <a:rPr lang="en-US" dirty="0">
                <a:sym typeface="Wingdings" pitchFamily="2" charset="2"/>
              </a:rPr>
              <a:t>z: hate(</a:t>
            </a:r>
            <a:r>
              <a:rPr lang="en-US" dirty="0" err="1">
                <a:sym typeface="Wingdings" pitchFamily="2" charset="2"/>
              </a:rPr>
              <a:t>y,z</a:t>
            </a:r>
            <a:r>
              <a:rPr lang="en-US" dirty="0">
                <a:sym typeface="Wingdings" pitchFamily="2" charset="2"/>
              </a:rPr>
              <a:t>)</a:t>
            </a:r>
            <a:r>
              <a:rPr lang="en-US" dirty="0" err="1">
                <a:sym typeface="Wingdings" pitchFamily="2" charset="2"/>
              </a:rPr>
              <a:t>thinkcrazy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))]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CNF: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		¬Roman(x)</a:t>
            </a:r>
            <a:r>
              <a:rPr lang="el-GR" dirty="0"/>
              <a:t>ᴧ¬</a:t>
            </a:r>
            <a:r>
              <a:rPr lang="en-US" dirty="0"/>
              <a:t>know(</a:t>
            </a:r>
            <a:r>
              <a:rPr lang="en-US" dirty="0" err="1"/>
              <a:t>x,Marcus</a:t>
            </a:r>
            <a:r>
              <a:rPr lang="en-US" dirty="0"/>
              <a:t>)ᴠ</a:t>
            </a:r>
            <a:r>
              <a:rPr lang="en-US" dirty="0">
                <a:sym typeface="Wingdings" pitchFamily="2" charset="2"/>
              </a:rPr>
              <a:t>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)ᴠ ¬hate(</a:t>
            </a:r>
            <a:r>
              <a:rPr lang="en-US" dirty="0" err="1">
                <a:sym typeface="Wingdings" pitchFamily="2" charset="2"/>
              </a:rPr>
              <a:t>y,z</a:t>
            </a:r>
            <a:r>
              <a:rPr lang="en-US" dirty="0">
                <a:sym typeface="Wingdings" pitchFamily="2" charset="2"/>
              </a:rPr>
              <a:t>)ᴠ</a:t>
            </a:r>
            <a:r>
              <a:rPr lang="en-US" dirty="0" err="1">
                <a:sym typeface="Wingdings" pitchFamily="2" charset="2"/>
              </a:rPr>
              <a:t>thinkcrazy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x,z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Spot is a dog</a:t>
            </a:r>
          </a:p>
          <a:p>
            <a:pPr>
              <a:buNone/>
            </a:pPr>
            <a:r>
              <a:rPr lang="en-US" dirty="0"/>
              <a:t>Represented in logic: dog(spot)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All dogs have tails</a:t>
            </a:r>
          </a:p>
          <a:p>
            <a:pPr>
              <a:buNone/>
            </a:pPr>
            <a:r>
              <a:rPr lang="en-US" dirty="0"/>
              <a:t>Logic: Ʉx: dog(x)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>
                <a:sym typeface="Wingdings" pitchFamily="2" charset="2"/>
              </a:rPr>
              <a:t>hastail</a:t>
            </a:r>
            <a:r>
              <a:rPr lang="en-US" dirty="0">
                <a:sym typeface="Wingdings" pitchFamily="2" charset="2"/>
              </a:rPr>
              <a:t>(x)</a:t>
            </a:r>
          </a:p>
          <a:p>
            <a:pPr>
              <a:buNone/>
            </a:pPr>
            <a:endParaRPr lang="en-US" dirty="0">
              <a:sym typeface="Wingdings" pitchFamily="2" charset="2"/>
            </a:endParaRP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Deductive mechanism: </a:t>
            </a:r>
            <a:r>
              <a:rPr lang="en-US" dirty="0" err="1">
                <a:sym typeface="Wingdings" pitchFamily="2" charset="2"/>
              </a:rPr>
              <a:t>hastail</a:t>
            </a:r>
            <a:r>
              <a:rPr lang="en-US" dirty="0">
                <a:sym typeface="Wingdings" pitchFamily="2" charset="2"/>
              </a:rPr>
              <a:t>(spot)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Use appropriate backward mapping function we could generate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Spot has a tail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2743200"/>
            <a:ext cx="2286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Algorithm:convert</a:t>
            </a:r>
            <a:r>
              <a:rPr lang="en-US" dirty="0"/>
              <a:t> to clause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1.Eliminate</a:t>
            </a:r>
            <a:r>
              <a:rPr lang="en-US" dirty="0">
                <a:sym typeface="Wingdings" pitchFamily="2" charset="2"/>
              </a:rPr>
              <a:t>,using the fact </a:t>
            </a:r>
            <a:r>
              <a:rPr lang="en-US" dirty="0" err="1">
                <a:sym typeface="Wingdings" pitchFamily="2" charset="2"/>
              </a:rPr>
              <a:t>ab</a:t>
            </a:r>
            <a:r>
              <a:rPr lang="en-US" dirty="0">
                <a:sym typeface="Wingdings" pitchFamily="2" charset="2"/>
              </a:rPr>
              <a:t> is equivalent to ¬</a:t>
            </a:r>
            <a:r>
              <a:rPr lang="en-US" dirty="0" err="1">
                <a:sym typeface="Wingdings" pitchFamily="2" charset="2"/>
              </a:rPr>
              <a:t>aᴠb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/>
              <a:t>Ʉx:¬[Roman(x)</a:t>
            </a:r>
            <a:r>
              <a:rPr lang="el-GR" dirty="0"/>
              <a:t>ᴧ</a:t>
            </a:r>
            <a:r>
              <a:rPr lang="en-US" dirty="0"/>
              <a:t>know(</a:t>
            </a:r>
            <a:r>
              <a:rPr lang="en-US" dirty="0" err="1"/>
              <a:t>x,Marcus</a:t>
            </a:r>
            <a:r>
              <a:rPr lang="en-US" dirty="0"/>
              <a:t>)]ᴠ</a:t>
            </a:r>
            <a:r>
              <a:rPr lang="en-US" dirty="0">
                <a:sym typeface="Wingdings" pitchFamily="2" charset="2"/>
              </a:rPr>
              <a:t>[hate(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)ᴠ(Ʉ y :¬(</a:t>
            </a:r>
            <a:r>
              <a:rPr lang="az-Cyrl-AZ" dirty="0">
                <a:sym typeface="Wingdings" pitchFamily="2" charset="2"/>
              </a:rPr>
              <a:t>Э</a:t>
            </a:r>
            <a:r>
              <a:rPr lang="en-US" dirty="0">
                <a:sym typeface="Wingdings" pitchFamily="2" charset="2"/>
              </a:rPr>
              <a:t>z hate(</a:t>
            </a:r>
            <a:r>
              <a:rPr lang="en-US" dirty="0" err="1">
                <a:sym typeface="Wingdings" pitchFamily="2" charset="2"/>
              </a:rPr>
              <a:t>y,z</a:t>
            </a:r>
            <a:r>
              <a:rPr lang="en-US" dirty="0">
                <a:sym typeface="Wingdings" pitchFamily="2" charset="2"/>
              </a:rPr>
              <a:t>))ᴠ</a:t>
            </a:r>
            <a:r>
              <a:rPr lang="en-US" dirty="0" err="1">
                <a:sym typeface="Wingdings" pitchFamily="2" charset="2"/>
              </a:rPr>
              <a:t>thinkcrazy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))]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2.Reduce the scope of each ¬to a single term using the fact ¬(¬p)=</a:t>
            </a:r>
            <a:r>
              <a:rPr lang="en-US" dirty="0" err="1">
                <a:sym typeface="Wingdings" pitchFamily="2" charset="2"/>
              </a:rPr>
              <a:t>p,de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Morgans</a:t>
            </a:r>
            <a:r>
              <a:rPr lang="en-US" dirty="0">
                <a:sym typeface="Wingdings" pitchFamily="2" charset="2"/>
              </a:rPr>
              <a:t> law and standard correspondences between quantifier</a:t>
            </a:r>
          </a:p>
          <a:p>
            <a:pPr>
              <a:buNone/>
            </a:pPr>
            <a:r>
              <a:rPr lang="en-US" dirty="0"/>
              <a:t>Ʉx:[¬Roman(x)</a:t>
            </a:r>
            <a:r>
              <a:rPr lang="el-GR" dirty="0"/>
              <a:t>ᴠ¬</a:t>
            </a:r>
            <a:r>
              <a:rPr lang="en-US" dirty="0"/>
              <a:t>know(</a:t>
            </a:r>
            <a:r>
              <a:rPr lang="en-US" dirty="0" err="1"/>
              <a:t>x,Marcus</a:t>
            </a:r>
            <a:r>
              <a:rPr lang="en-US" dirty="0"/>
              <a:t>)]ᴠ</a:t>
            </a:r>
            <a:r>
              <a:rPr lang="en-US" dirty="0">
                <a:sym typeface="Wingdings" pitchFamily="2" charset="2"/>
              </a:rPr>
              <a:t>[hate(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)ᴠ(Ʉ y :Ʉ z:¬ hate(</a:t>
            </a:r>
            <a:r>
              <a:rPr lang="en-US" dirty="0" err="1">
                <a:sym typeface="Wingdings" pitchFamily="2" charset="2"/>
              </a:rPr>
              <a:t>y,z</a:t>
            </a:r>
            <a:r>
              <a:rPr lang="en-US" dirty="0">
                <a:sym typeface="Wingdings" pitchFamily="2" charset="2"/>
              </a:rPr>
              <a:t>)ᴠ</a:t>
            </a:r>
            <a:r>
              <a:rPr lang="en-US" dirty="0" err="1">
                <a:sym typeface="Wingdings" pitchFamily="2" charset="2"/>
              </a:rPr>
              <a:t>thinkcrazy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))]</a:t>
            </a:r>
          </a:p>
          <a:p>
            <a:pPr>
              <a:buNone/>
            </a:pPr>
            <a:endParaRPr lang="en-US" dirty="0">
              <a:sym typeface="Wingdings" pitchFamily="2" charset="2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3.Standardize the variable so that each quantifier binds to unique variable</a:t>
            </a:r>
          </a:p>
          <a:p>
            <a:pPr>
              <a:buNone/>
            </a:pPr>
            <a:r>
              <a:rPr lang="en-US" dirty="0"/>
              <a:t>Ʉx:P(x)ᴠɄx:Q(x)</a:t>
            </a:r>
          </a:p>
          <a:p>
            <a:pPr>
              <a:buNone/>
            </a:pPr>
            <a:r>
              <a:rPr lang="en-US" dirty="0"/>
              <a:t>Would be converted to</a:t>
            </a:r>
          </a:p>
          <a:p>
            <a:pPr>
              <a:buNone/>
            </a:pPr>
            <a:r>
              <a:rPr lang="en-US" dirty="0"/>
              <a:t>Ʉx:P(x)ᴠɄy:Q(y)</a:t>
            </a:r>
          </a:p>
          <a:p>
            <a:pPr>
              <a:buNone/>
            </a:pPr>
            <a:r>
              <a:rPr lang="en-US" dirty="0"/>
              <a:t>4.Move all quantifiers to the left of the formula without changing their relative order</a:t>
            </a:r>
          </a:p>
          <a:p>
            <a:pPr>
              <a:buNone/>
            </a:pPr>
            <a:r>
              <a:rPr lang="en-US" dirty="0"/>
              <a:t>Ʉx:</a:t>
            </a:r>
            <a:r>
              <a:rPr lang="en-US" dirty="0">
                <a:sym typeface="Wingdings" pitchFamily="2" charset="2"/>
              </a:rPr>
              <a:t> Ʉy :Ʉz:</a:t>
            </a:r>
          </a:p>
          <a:p>
            <a:pPr>
              <a:buNone/>
            </a:pPr>
            <a:r>
              <a:rPr lang="en-US" dirty="0"/>
              <a:t>[¬Roman(x)</a:t>
            </a:r>
            <a:r>
              <a:rPr lang="el-GR" dirty="0"/>
              <a:t>ᴠ¬</a:t>
            </a:r>
            <a:r>
              <a:rPr lang="en-US" dirty="0"/>
              <a:t>know(</a:t>
            </a:r>
            <a:r>
              <a:rPr lang="en-US" dirty="0" err="1"/>
              <a:t>x,Marcus</a:t>
            </a:r>
            <a:r>
              <a:rPr lang="en-US" dirty="0"/>
              <a:t>)]ᴠ</a:t>
            </a:r>
            <a:r>
              <a:rPr lang="en-US" dirty="0">
                <a:sym typeface="Wingdings" pitchFamily="2" charset="2"/>
              </a:rPr>
              <a:t>[hate(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)ᴠ(¬ hate(</a:t>
            </a:r>
            <a:r>
              <a:rPr lang="en-US" dirty="0" err="1">
                <a:sym typeface="Wingdings" pitchFamily="2" charset="2"/>
              </a:rPr>
              <a:t>y,z</a:t>
            </a:r>
            <a:r>
              <a:rPr lang="en-US" dirty="0">
                <a:sym typeface="Wingdings" pitchFamily="2" charset="2"/>
              </a:rPr>
              <a:t>)ᴠ</a:t>
            </a:r>
            <a:r>
              <a:rPr lang="en-US" dirty="0" err="1">
                <a:sym typeface="Wingdings" pitchFamily="2" charset="2"/>
              </a:rPr>
              <a:t>thinkcrazy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))]</a:t>
            </a:r>
          </a:p>
          <a:p>
            <a:pPr>
              <a:buNone/>
            </a:pPr>
            <a:r>
              <a:rPr lang="en-US" dirty="0"/>
              <a:t>Formula now is known as </a:t>
            </a:r>
            <a:r>
              <a:rPr lang="en-US" dirty="0" err="1"/>
              <a:t>prenex</a:t>
            </a:r>
            <a:r>
              <a:rPr lang="en-US" dirty="0"/>
              <a:t> normal form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>
              <a:buNone/>
            </a:pPr>
            <a:r>
              <a:rPr lang="en-US" dirty="0"/>
              <a:t>5.Eliminate existential quantifier</a:t>
            </a:r>
          </a:p>
          <a:p>
            <a:pPr>
              <a:buNone/>
            </a:pPr>
            <a:r>
              <a:rPr lang="en-US" dirty="0" err="1"/>
              <a:t>Эy:President</a:t>
            </a:r>
            <a:r>
              <a:rPr lang="en-US" dirty="0"/>
              <a:t>(y)</a:t>
            </a:r>
          </a:p>
          <a:p>
            <a:pPr>
              <a:buNone/>
            </a:pPr>
            <a:r>
              <a:rPr lang="en-US" dirty="0"/>
              <a:t>Can be transformed into formula</a:t>
            </a:r>
          </a:p>
          <a:p>
            <a:pPr>
              <a:buNone/>
            </a:pPr>
            <a:r>
              <a:rPr lang="en-US" dirty="0"/>
              <a:t>President(S1)</a:t>
            </a:r>
          </a:p>
          <a:p>
            <a:pPr>
              <a:buNone/>
            </a:pPr>
            <a:r>
              <a:rPr lang="en-US" dirty="0"/>
              <a:t>6.Drop the </a:t>
            </a:r>
            <a:r>
              <a:rPr lang="en-US" dirty="0" err="1"/>
              <a:t>prefix,all</a:t>
            </a:r>
            <a:r>
              <a:rPr lang="en-US" dirty="0"/>
              <a:t> remaining variables are universally quantified</a:t>
            </a:r>
          </a:p>
          <a:p>
            <a:pPr>
              <a:buNone/>
            </a:pPr>
            <a:r>
              <a:rPr lang="en-US" dirty="0"/>
              <a:t>[¬Roman(x)</a:t>
            </a:r>
            <a:r>
              <a:rPr lang="el-GR" dirty="0"/>
              <a:t>ᴠ¬</a:t>
            </a:r>
            <a:r>
              <a:rPr lang="en-US" dirty="0"/>
              <a:t>know(</a:t>
            </a:r>
            <a:r>
              <a:rPr lang="en-US" dirty="0" err="1"/>
              <a:t>x,Marcus</a:t>
            </a:r>
            <a:r>
              <a:rPr lang="en-US" dirty="0"/>
              <a:t>)]ᴠ</a:t>
            </a:r>
            <a:r>
              <a:rPr lang="en-US" dirty="0">
                <a:sym typeface="Wingdings" pitchFamily="2" charset="2"/>
              </a:rPr>
              <a:t>[hate(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)ᴠ(¬ hate(</a:t>
            </a:r>
            <a:r>
              <a:rPr lang="en-US" dirty="0" err="1">
                <a:sym typeface="Wingdings" pitchFamily="2" charset="2"/>
              </a:rPr>
              <a:t>y,z</a:t>
            </a:r>
            <a:r>
              <a:rPr lang="en-US" dirty="0">
                <a:sym typeface="Wingdings" pitchFamily="2" charset="2"/>
              </a:rPr>
              <a:t>)ᴠ</a:t>
            </a:r>
            <a:r>
              <a:rPr lang="en-US" dirty="0" err="1">
                <a:sym typeface="Wingdings" pitchFamily="2" charset="2"/>
              </a:rPr>
              <a:t>thinkcrazy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))]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>
              <a:buNone/>
            </a:pPr>
            <a:r>
              <a:rPr lang="en-US" dirty="0"/>
              <a:t>7.Convert the matrix into conjunction of </a:t>
            </a:r>
            <a:r>
              <a:rPr lang="en-US" dirty="0" err="1"/>
              <a:t>disjuncts,but</a:t>
            </a:r>
            <a:r>
              <a:rPr lang="en-US" dirty="0"/>
              <a:t> our example has no ands</a:t>
            </a:r>
          </a:p>
          <a:p>
            <a:pPr>
              <a:buNone/>
            </a:pPr>
            <a:r>
              <a:rPr lang="en-US" dirty="0"/>
              <a:t>¬Roman(x)</a:t>
            </a:r>
            <a:r>
              <a:rPr lang="el-GR" dirty="0"/>
              <a:t>ᴠ¬</a:t>
            </a:r>
            <a:r>
              <a:rPr lang="en-US" dirty="0"/>
              <a:t>know(</a:t>
            </a:r>
            <a:r>
              <a:rPr lang="en-US" dirty="0" err="1"/>
              <a:t>x,Marcus</a:t>
            </a:r>
            <a:r>
              <a:rPr lang="en-US" dirty="0"/>
              <a:t>)ᴠ</a:t>
            </a:r>
            <a:r>
              <a:rPr lang="en-US" dirty="0">
                <a:sym typeface="Wingdings" pitchFamily="2" charset="2"/>
              </a:rPr>
              <a:t>[hate(</a:t>
            </a:r>
            <a:r>
              <a:rPr lang="en-US" dirty="0" err="1">
                <a:sym typeface="Wingdings" pitchFamily="2" charset="2"/>
              </a:rPr>
              <a:t>x,Caesar</a:t>
            </a:r>
            <a:r>
              <a:rPr lang="en-US" dirty="0">
                <a:sym typeface="Wingdings" pitchFamily="2" charset="2"/>
              </a:rPr>
              <a:t>)ᴠ¬ hate(</a:t>
            </a:r>
            <a:r>
              <a:rPr lang="en-US" dirty="0" err="1">
                <a:sym typeface="Wingdings" pitchFamily="2" charset="2"/>
              </a:rPr>
              <a:t>y,z</a:t>
            </a:r>
            <a:r>
              <a:rPr lang="en-US" dirty="0">
                <a:sym typeface="Wingdings" pitchFamily="2" charset="2"/>
              </a:rPr>
              <a:t>)ᴠ</a:t>
            </a:r>
            <a:r>
              <a:rPr lang="en-US" dirty="0" err="1">
                <a:sym typeface="Wingdings" pitchFamily="2" charset="2"/>
              </a:rPr>
              <a:t>thinkcrazy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8.Create a separate clause corresponding to each conjunct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9.Standardize apart the variables in set of clauses generated in step 8</a:t>
            </a:r>
          </a:p>
          <a:p>
            <a:pPr>
              <a:buNone/>
            </a:pPr>
            <a:endParaRPr lang="en-US" dirty="0">
              <a:sym typeface="Wingdings" pitchFamily="2" charset="2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of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operates by taking two clauses that each contain the same literal(ex-winter).</a:t>
            </a:r>
          </a:p>
          <a:p>
            <a:r>
              <a:rPr lang="en-US" dirty="0"/>
              <a:t>The literal must occur in positive form in one clause and in negative form in the other.</a:t>
            </a:r>
          </a:p>
          <a:p>
            <a:r>
              <a:rPr lang="en-US" dirty="0"/>
              <a:t>The </a:t>
            </a:r>
            <a:r>
              <a:rPr lang="en-US" dirty="0" err="1"/>
              <a:t>resolvent</a:t>
            </a:r>
            <a:r>
              <a:rPr lang="en-US" dirty="0"/>
              <a:t> is obtained by combining all of the literals of two parent clauses except the ones that cancel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Example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winter ᴠ summer</a:t>
            </a:r>
          </a:p>
          <a:p>
            <a:pPr>
              <a:buNone/>
            </a:pPr>
            <a:r>
              <a:rPr lang="en-US" dirty="0"/>
              <a:t>			¬winter ᴠ cold</a:t>
            </a:r>
          </a:p>
          <a:p>
            <a:pPr>
              <a:buNone/>
            </a:pPr>
            <a:r>
              <a:rPr lang="en-US" dirty="0"/>
              <a:t>We can deduce</a:t>
            </a:r>
          </a:p>
          <a:p>
            <a:pPr>
              <a:buNone/>
            </a:pPr>
            <a:r>
              <a:rPr lang="en-US" dirty="0"/>
              <a:t>summer ᴠ cold</a:t>
            </a:r>
          </a:p>
          <a:p>
            <a:pPr>
              <a:buNone/>
            </a:pPr>
            <a:r>
              <a:rPr lang="en-US" dirty="0"/>
              <a:t>If the clause that is produced is empty clause, then contradiction has been found</a:t>
            </a:r>
          </a:p>
          <a:p>
            <a:pPr>
              <a:buNone/>
            </a:pPr>
            <a:r>
              <a:rPr lang="en-US" dirty="0"/>
              <a:t>Example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winter</a:t>
            </a:r>
          </a:p>
          <a:p>
            <a:pPr>
              <a:buNone/>
            </a:pPr>
            <a:r>
              <a:rPr lang="en-US" dirty="0"/>
              <a:t>			¬winter</a:t>
            </a:r>
          </a:p>
          <a:p>
            <a:pPr>
              <a:buNone/>
            </a:pPr>
            <a:r>
              <a:rPr lang="en-US" dirty="0"/>
              <a:t>This example produce a empty clause</a:t>
            </a:r>
          </a:p>
          <a:p>
            <a:pPr>
              <a:buNone/>
            </a:pPr>
            <a:r>
              <a:rPr lang="en-US" dirty="0"/>
              <a:t>Predicate logic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Herbrands</a:t>
            </a:r>
            <a:r>
              <a:rPr lang="en-US" dirty="0">
                <a:sym typeface="Wingdings" pitchFamily="2" charset="2"/>
              </a:rPr>
              <a:t> theorem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in propositional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5122" name="Picture 2" descr="C:\Users\BEENA\Downloads\20190916_123707.jpg"/>
          <p:cNvPicPr>
            <a:picLocks noChangeAspect="1" noChangeArrowheads="1"/>
          </p:cNvPicPr>
          <p:nvPr/>
        </p:nvPicPr>
        <p:blipFill>
          <a:blip r:embed="rId2" cstate="print">
            <a:lum bright="21000" contrast="12000"/>
          </a:blip>
          <a:srcRect/>
          <a:stretch>
            <a:fillRect/>
          </a:stretch>
        </p:blipFill>
        <p:spPr bwMode="auto">
          <a:xfrm>
            <a:off x="0" y="2362200"/>
            <a:ext cx="8839200" cy="32325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in propositional logic</a:t>
            </a:r>
          </a:p>
        </p:txBody>
      </p:sp>
      <p:pic>
        <p:nvPicPr>
          <p:cNvPr id="7170" name="Picture 2" descr="C:\Users\BEENA\Downloads\20190916_12274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1000" contrast="12000"/>
          </a:blip>
          <a:srcRect/>
          <a:stretch>
            <a:fillRect/>
          </a:stretch>
        </p:blipFill>
        <p:spPr bwMode="auto">
          <a:xfrm>
            <a:off x="457200" y="2276088"/>
            <a:ext cx="8229600" cy="31741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in propositional logic</a:t>
            </a:r>
          </a:p>
        </p:txBody>
      </p:sp>
      <p:pic>
        <p:nvPicPr>
          <p:cNvPr id="6146" name="Picture 2" descr="C:\Users\BEENA\Downloads\20190916_12382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12000"/>
          </a:blip>
          <a:srcRect/>
          <a:stretch>
            <a:fillRect/>
          </a:stretch>
        </p:blipFill>
        <p:spPr bwMode="auto">
          <a:xfrm>
            <a:off x="2177921" y="1600200"/>
            <a:ext cx="478815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Unification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predicate logic ,matching process is complicated since arguments of the predicates must be considered</a:t>
            </a:r>
          </a:p>
          <a:p>
            <a:pPr>
              <a:buNone/>
            </a:pPr>
            <a:r>
              <a:rPr lang="en-US" dirty="0"/>
              <a:t>Ex1:	man(john)</a:t>
            </a:r>
          </a:p>
          <a:p>
            <a:pPr>
              <a:buNone/>
            </a:pPr>
            <a:r>
              <a:rPr lang="en-US" dirty="0"/>
              <a:t>		¬man(john) is a contradiction</a:t>
            </a:r>
          </a:p>
          <a:p>
            <a:pPr>
              <a:buNone/>
            </a:pPr>
            <a:r>
              <a:rPr lang="en-US" dirty="0"/>
              <a:t>Ex2:	man(john)</a:t>
            </a:r>
          </a:p>
          <a:p>
            <a:pPr>
              <a:buNone/>
            </a:pPr>
            <a:r>
              <a:rPr lang="en-US" dirty="0"/>
              <a:t>		¬man(spot) is not a contradiction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BEENA\AppData\Local\Temp\Rar$DIa0.393\20190830_2358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12000" contrast="13000"/>
          </a:blip>
          <a:srcRect/>
          <a:stretch>
            <a:fillRect/>
          </a:stretch>
        </p:blipFill>
        <p:spPr bwMode="auto">
          <a:xfrm>
            <a:off x="1426396" y="1600200"/>
            <a:ext cx="6291207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P(</a:t>
            </a:r>
            <a:r>
              <a:rPr lang="en-US" dirty="0" err="1"/>
              <a:t>x,x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P(</a:t>
            </a:r>
            <a:r>
              <a:rPr lang="en-US" dirty="0" err="1"/>
              <a:t>y,z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Substitute y for </a:t>
            </a:r>
            <a:r>
              <a:rPr lang="en-US" dirty="0" err="1"/>
              <a:t>x,i.e</a:t>
            </a:r>
            <a:r>
              <a:rPr lang="en-US" dirty="0"/>
              <a:t> y/x</a:t>
            </a:r>
          </a:p>
          <a:p>
            <a:pPr>
              <a:buNone/>
            </a:pPr>
            <a:r>
              <a:rPr lang="en-US" dirty="0"/>
              <a:t>P(</a:t>
            </a:r>
            <a:r>
              <a:rPr lang="en-US" dirty="0" err="1"/>
              <a:t>y,y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P(</a:t>
            </a:r>
            <a:r>
              <a:rPr lang="en-US" dirty="0" err="1"/>
              <a:t>y,z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Composition of two substitutions (z/y)(y/x)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Example:	hate(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		hate(</a:t>
            </a:r>
            <a:r>
              <a:rPr lang="en-US" dirty="0" err="1"/>
              <a:t>Marcus,z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Can be unified with any of the following substitutions</a:t>
            </a:r>
          </a:p>
          <a:p>
            <a:pPr>
              <a:buNone/>
            </a:pPr>
            <a:r>
              <a:rPr lang="en-US" dirty="0"/>
              <a:t>(Marcus/x, z/y)</a:t>
            </a:r>
          </a:p>
          <a:p>
            <a:pPr>
              <a:buNone/>
            </a:pPr>
            <a:r>
              <a:rPr lang="en-US" dirty="0"/>
              <a:t>(Marcus/x, y/z)</a:t>
            </a:r>
          </a:p>
          <a:p>
            <a:pPr>
              <a:buNone/>
            </a:pPr>
            <a:r>
              <a:rPr lang="en-US" dirty="0"/>
              <a:t>(Marcus/x, </a:t>
            </a:r>
            <a:r>
              <a:rPr lang="en-US" dirty="0" err="1"/>
              <a:t>Caeser</a:t>
            </a:r>
            <a:r>
              <a:rPr lang="en-US" dirty="0"/>
              <a:t>/y, Caesar/z)</a:t>
            </a:r>
          </a:p>
          <a:p>
            <a:pPr>
              <a:buNone/>
            </a:pPr>
            <a:r>
              <a:rPr lang="en-US" dirty="0"/>
              <a:t>(Marcus/x, Polonius/y, Polonius/z)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Algorithm:Unify</a:t>
            </a:r>
            <a:r>
              <a:rPr lang="en-US" dirty="0"/>
              <a:t>(L1,L2)</a:t>
            </a:r>
          </a:p>
        </p:txBody>
      </p:sp>
      <p:pic>
        <p:nvPicPr>
          <p:cNvPr id="8194" name="Picture 2" descr="C:\Users\BEENA\Downloads\20190916_12385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1000" contrast="12000"/>
          </a:blip>
          <a:srcRect/>
          <a:stretch>
            <a:fillRect/>
          </a:stretch>
        </p:blipFill>
        <p:spPr bwMode="auto">
          <a:xfrm>
            <a:off x="0" y="3429000"/>
            <a:ext cx="9144000" cy="3048000"/>
          </a:xfrm>
          <a:prstGeom prst="rect">
            <a:avLst/>
          </a:prstGeom>
          <a:noFill/>
        </p:spPr>
      </p:pic>
      <p:pic>
        <p:nvPicPr>
          <p:cNvPr id="8195" name="Picture 3" descr="C:\Users\BEENA\Downloads\20190916_123737.jpg"/>
          <p:cNvPicPr>
            <a:picLocks noChangeAspect="1" noChangeArrowheads="1"/>
          </p:cNvPicPr>
          <p:nvPr/>
        </p:nvPicPr>
        <p:blipFill>
          <a:blip r:embed="rId3" cstate="print">
            <a:lum bright="21000" contrast="12000"/>
          </a:blip>
          <a:srcRect/>
          <a:stretch>
            <a:fillRect/>
          </a:stretch>
        </p:blipFill>
        <p:spPr bwMode="auto">
          <a:xfrm>
            <a:off x="0" y="1371600"/>
            <a:ext cx="9144000" cy="20752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Resolution in predicate logic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C:\Users\BEENA\Downloads\20190919_09115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1000" contrast="19000"/>
          </a:blip>
          <a:srcRect/>
          <a:stretch>
            <a:fillRect/>
          </a:stretch>
        </p:blipFill>
        <p:spPr bwMode="auto">
          <a:xfrm>
            <a:off x="457200" y="1447800"/>
            <a:ext cx="8229600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EENA\AppData\Local\Temp\Rar$DIa0.692\20190919_0923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1000" contrast="16000"/>
          </a:blip>
          <a:srcRect/>
          <a:stretch>
            <a:fillRect/>
          </a:stretch>
        </p:blipFill>
        <p:spPr bwMode="auto">
          <a:xfrm>
            <a:off x="457200" y="1295400"/>
            <a:ext cx="8229600" cy="487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EENA\AppData\Local\Temp\Rar$DIa0.942\20190919_09223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1000" contrast="16000"/>
          </a:blip>
          <a:srcRect/>
          <a:stretch>
            <a:fillRect/>
          </a:stretch>
        </p:blipFill>
        <p:spPr bwMode="auto">
          <a:xfrm>
            <a:off x="457200" y="685801"/>
            <a:ext cx="8229600" cy="52125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EENA\AppData\Local\Temp\Rar$DIa0.823\20190919_09221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1000" contrast="16000"/>
          </a:blip>
          <a:srcRect/>
          <a:stretch>
            <a:fillRect/>
          </a:stretch>
        </p:blipFill>
        <p:spPr bwMode="auto">
          <a:xfrm>
            <a:off x="1392242" y="533400"/>
            <a:ext cx="6989758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762000"/>
          </a:xfrm>
        </p:spPr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dirty="0"/>
              <a:t>1.Only resolve pairs of clauses that contain complementary literals</a:t>
            </a:r>
          </a:p>
          <a:p>
            <a:pPr>
              <a:buNone/>
            </a:pPr>
            <a:r>
              <a:rPr lang="en-US" sz="2600" dirty="0"/>
              <a:t>2.Eliminate certain clauses as soon as they are generated as they cannot participate in later resolutions.1</a:t>
            </a:r>
            <a:r>
              <a:rPr lang="en-US" sz="2600" dirty="0">
                <a:sym typeface="Wingdings" pitchFamily="2" charset="2"/>
              </a:rPr>
              <a:t>tauatologies 2clauses that subsumed by other clauses(PᴠQ)</a:t>
            </a:r>
          </a:p>
          <a:p>
            <a:pPr>
              <a:buNone/>
            </a:pPr>
            <a:r>
              <a:rPr lang="en-US" sz="2600" dirty="0">
                <a:sym typeface="Wingdings" pitchFamily="2" charset="2"/>
              </a:rPr>
              <a:t>3.Whenever possible resolve either with one of clause that is part of statement we are trying to refute or clause generated by a resolution with such a clause</a:t>
            </a:r>
          </a:p>
          <a:p>
            <a:pPr>
              <a:buNone/>
            </a:pPr>
            <a:r>
              <a:rPr lang="en-US" sz="2600" dirty="0">
                <a:sym typeface="Wingdings" pitchFamily="2" charset="2"/>
              </a:rPr>
              <a:t>4.Whenever possible resolve the clauses that have single literal</a:t>
            </a:r>
          </a:p>
          <a:p>
            <a:pPr>
              <a:buNone/>
            </a:pPr>
            <a:endParaRPr lang="en-US" sz="2600" dirty="0">
              <a:sym typeface="Wingdings" pitchFamily="2" charset="2"/>
            </a:endParaRPr>
          </a:p>
          <a:p>
            <a:pPr>
              <a:buNone/>
            </a:pPr>
            <a:endParaRPr lang="en-US" sz="2600" dirty="0">
              <a:sym typeface="Wingdings" pitchFamily="2" charset="2"/>
            </a:endParaRPr>
          </a:p>
          <a:p>
            <a:pPr>
              <a:buNone/>
            </a:pPr>
            <a:endParaRPr lang="en-US" sz="2600" dirty="0">
              <a:sym typeface="Wingdings" pitchFamily="2" charset="2"/>
            </a:endParaRPr>
          </a:p>
          <a:p>
            <a:pPr>
              <a:buNone/>
            </a:pPr>
            <a:endParaRPr lang="en-US" sz="2600" dirty="0">
              <a:sym typeface="Wingdings" pitchFamily="2" charset="2"/>
            </a:endParaRPr>
          </a:p>
          <a:p>
            <a:pPr>
              <a:buNone/>
            </a:pPr>
            <a:endParaRPr lang="en-US" sz="2600" dirty="0">
              <a:sym typeface="Wingdings" pitchFamily="2" charset="2"/>
            </a:endParaRPr>
          </a:p>
          <a:p>
            <a:pPr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of generating new clause  in addition to resolution rule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Substitution of one value to another to which it is equal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Reduction of computable predicates.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try several 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dirty="0"/>
              <a:t>Hate(</a:t>
            </a:r>
            <a:r>
              <a:rPr lang="en-US" dirty="0" err="1"/>
              <a:t>Marcus,Paulus</a:t>
            </a:r>
            <a:r>
              <a:rPr lang="en-US" dirty="0"/>
              <a:t>)</a:t>
            </a:r>
          </a:p>
          <a:p>
            <a:pPr lvl="1">
              <a:buNone/>
            </a:pPr>
            <a:r>
              <a:rPr lang="en-US" dirty="0"/>
              <a:t>Hate(</a:t>
            </a:r>
            <a:r>
              <a:rPr lang="en-US" dirty="0" err="1"/>
              <a:t>Marcus,Julian</a:t>
            </a:r>
            <a:r>
              <a:rPr lang="en-US" dirty="0"/>
              <a:t>)</a:t>
            </a:r>
          </a:p>
          <a:p>
            <a:pPr lvl="1">
              <a:buNone/>
            </a:pPr>
            <a:r>
              <a:rPr lang="en-US" dirty="0"/>
              <a:t>Hate(</a:t>
            </a:r>
            <a:r>
              <a:rPr lang="en-US" dirty="0" err="1"/>
              <a:t>Marcus,Caesar</a:t>
            </a:r>
            <a:r>
              <a:rPr lang="en-US" dirty="0"/>
              <a:t>)</a:t>
            </a:r>
          </a:p>
          <a:p>
            <a:pPr lvl="1">
              <a:buNone/>
            </a:pPr>
            <a:r>
              <a:rPr lang="en-US" dirty="0"/>
              <a:t>Suppose we want prove “Marcus hates some ruler”</a:t>
            </a:r>
          </a:p>
          <a:p>
            <a:pPr lvl="1">
              <a:buNone/>
            </a:pPr>
            <a:r>
              <a:rPr lang="en-US" dirty="0" err="1"/>
              <a:t>Prove:Эx:hate</a:t>
            </a:r>
            <a:r>
              <a:rPr lang="en-US" dirty="0"/>
              <a:t>(</a:t>
            </a:r>
            <a:r>
              <a:rPr lang="en-US" dirty="0" err="1"/>
              <a:t>Marcus,x</a:t>
            </a:r>
            <a:r>
              <a:rPr lang="en-US" dirty="0"/>
              <a:t>) </a:t>
            </a:r>
            <a:r>
              <a:rPr lang="el-GR" dirty="0"/>
              <a:t>ᴧ</a:t>
            </a:r>
            <a:r>
              <a:rPr lang="en-US" dirty="0"/>
              <a:t>ruler(x)</a:t>
            </a:r>
          </a:p>
          <a:p>
            <a:pPr lvl="1">
              <a:buNone/>
            </a:pPr>
            <a:r>
              <a:rPr lang="en-US" dirty="0"/>
              <a:t>Negate:¬</a:t>
            </a:r>
            <a:r>
              <a:rPr lang="en-US" dirty="0" err="1"/>
              <a:t>Эx:hate</a:t>
            </a:r>
            <a:r>
              <a:rPr lang="en-US" dirty="0"/>
              <a:t>(</a:t>
            </a:r>
            <a:r>
              <a:rPr lang="en-US" dirty="0" err="1"/>
              <a:t>Marcus,x</a:t>
            </a:r>
            <a:r>
              <a:rPr lang="en-US" dirty="0"/>
              <a:t>) </a:t>
            </a:r>
            <a:r>
              <a:rPr lang="el-GR" dirty="0"/>
              <a:t>ᴧ</a:t>
            </a:r>
            <a:r>
              <a:rPr lang="en-US" dirty="0"/>
              <a:t>ruler(x)</a:t>
            </a:r>
          </a:p>
          <a:p>
            <a:pPr lvl="1">
              <a:buNone/>
            </a:pPr>
            <a:r>
              <a:rPr lang="en-US" dirty="0"/>
              <a:t>Clause:¬hate(</a:t>
            </a:r>
            <a:r>
              <a:rPr lang="en-US" dirty="0" err="1"/>
              <a:t>Marcus,x</a:t>
            </a:r>
            <a:r>
              <a:rPr lang="en-US" dirty="0"/>
              <a:t>) </a:t>
            </a:r>
            <a:r>
              <a:rPr lang="el-GR" dirty="0"/>
              <a:t>ᴠ¬</a:t>
            </a:r>
            <a:r>
              <a:rPr lang="en-US" dirty="0"/>
              <a:t>ruler(x)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knowledge in particular domain should possess following properties:</a:t>
            </a:r>
          </a:p>
          <a:p>
            <a:pPr lvl="1"/>
            <a:r>
              <a:rPr lang="en-US" dirty="0"/>
              <a:t>Representational adequacy</a:t>
            </a:r>
          </a:p>
          <a:p>
            <a:pPr lvl="1"/>
            <a:r>
              <a:rPr lang="en-US" dirty="0"/>
              <a:t>Inferential adequacy</a:t>
            </a:r>
          </a:p>
          <a:p>
            <a:pPr lvl="1"/>
            <a:r>
              <a:rPr lang="en-US" dirty="0"/>
              <a:t>Inferential Efficiency</a:t>
            </a:r>
          </a:p>
          <a:p>
            <a:pPr lvl="1"/>
            <a:r>
              <a:rPr lang="en-US" dirty="0" err="1"/>
              <a:t>Acquisitional</a:t>
            </a:r>
            <a:r>
              <a:rPr lang="en-US" dirty="0"/>
              <a:t> efficiency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BEENA\Downloads\20190919_11110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1000" contrast="14000"/>
          </a:blip>
          <a:srcRect/>
          <a:stretch>
            <a:fillRect/>
          </a:stretch>
        </p:blipFill>
        <p:spPr bwMode="auto">
          <a:xfrm>
            <a:off x="1686469" y="1143000"/>
            <a:ext cx="6390731" cy="4983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Resolution can be used to answer fill in the blank questions such as “When did Marcus die?” or ”Who tried to assassinate a ruler?”</a:t>
            </a:r>
          </a:p>
          <a:p>
            <a:r>
              <a:rPr lang="en-US" dirty="0"/>
              <a:t>Answering these questions involves finding a known statement that matches the term given in the question</a:t>
            </a:r>
          </a:p>
          <a:p>
            <a:r>
              <a:rPr lang="en-US" dirty="0" err="1"/>
              <a:t>Ex:When</a:t>
            </a:r>
            <a:r>
              <a:rPr lang="en-US" dirty="0"/>
              <a:t> did Marcus die?</a:t>
            </a:r>
          </a:p>
          <a:p>
            <a:pPr>
              <a:buNone/>
            </a:pPr>
            <a:r>
              <a:rPr lang="en-US" dirty="0"/>
              <a:t>	Died(Marcus,??) where?? is filled by some particular </a:t>
            </a:r>
            <a:r>
              <a:rPr lang="en-US" dirty="0" err="1"/>
              <a:t>year.So</a:t>
            </a:r>
            <a:r>
              <a:rPr lang="en-US" dirty="0"/>
              <a:t> we prove died(Marcus,79) and respond with the answer  79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Natuaral</a:t>
            </a:r>
            <a:r>
              <a:rPr lang="en-US" dirty="0"/>
              <a:t> Deduction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Disadvantages of resolution</a:t>
            </a:r>
          </a:p>
          <a:p>
            <a:r>
              <a:rPr lang="en-US" dirty="0"/>
              <a:t>Heuristic information contained in original statement would be lost</a:t>
            </a:r>
          </a:p>
          <a:p>
            <a:pPr>
              <a:buNone/>
            </a:pPr>
            <a:r>
              <a:rPr lang="en-US" dirty="0" err="1"/>
              <a:t>Ex:All</a:t>
            </a:r>
            <a:r>
              <a:rPr lang="en-US" dirty="0"/>
              <a:t> the judges who are not crooked are well educated.</a:t>
            </a:r>
          </a:p>
          <a:p>
            <a:pPr>
              <a:buNone/>
            </a:pPr>
            <a:r>
              <a:rPr lang="en-US" dirty="0"/>
              <a:t>Logic form Ʉx:judge(x)</a:t>
            </a:r>
            <a:r>
              <a:rPr lang="el-GR" dirty="0"/>
              <a:t>ᴧ¬</a:t>
            </a:r>
            <a:r>
              <a:rPr lang="en-US" dirty="0"/>
              <a:t>crooked(x)</a:t>
            </a:r>
            <a:r>
              <a:rPr lang="en-US" dirty="0">
                <a:sym typeface="Wingdings" pitchFamily="2" charset="2"/>
              </a:rPr>
              <a:t>educated(x)</a:t>
            </a:r>
          </a:p>
          <a:p>
            <a:pPr>
              <a:buNone/>
            </a:pPr>
            <a:r>
              <a:rPr lang="en-US" dirty="0"/>
              <a:t>Clause </a:t>
            </a:r>
            <a:r>
              <a:rPr lang="en-US" dirty="0" err="1"/>
              <a:t>form¬judge</a:t>
            </a:r>
            <a:r>
              <a:rPr lang="en-US" dirty="0"/>
              <a:t>(x)ᴠcrooked(x)ᴠ</a:t>
            </a:r>
            <a:r>
              <a:rPr lang="en-US" dirty="0">
                <a:sym typeface="Wingdings" pitchFamily="2" charset="2"/>
              </a:rPr>
              <a:t>educated(x)</a:t>
            </a:r>
          </a:p>
          <a:p>
            <a:endParaRPr lang="en-US" dirty="0"/>
          </a:p>
          <a:p>
            <a:r>
              <a:rPr lang="en-US" dirty="0"/>
              <a:t>Another problem of  the Use of resolution of theorem </a:t>
            </a:r>
            <a:r>
              <a:rPr lang="en-US" dirty="0" err="1"/>
              <a:t>prover</a:t>
            </a:r>
            <a:r>
              <a:rPr lang="en-US" dirty="0"/>
              <a:t> is that people </a:t>
            </a:r>
            <a:r>
              <a:rPr lang="en-US" dirty="0" err="1"/>
              <a:t>donot</a:t>
            </a:r>
            <a:r>
              <a:rPr lang="en-US" dirty="0"/>
              <a:t> think in resolution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US" dirty="0"/>
              <a:t>  We are forced to look for a way of machine theorem proving that corresponds more closely to the process used in human theorem proving. We call this as Natural Deduction</a:t>
            </a:r>
          </a:p>
          <a:p>
            <a:r>
              <a:rPr lang="en-US" dirty="0"/>
              <a:t>Natural Deduction describe mélange of techniques used in combination to solve problems that are not tractable by any method alone.</a:t>
            </a:r>
          </a:p>
          <a:p>
            <a:pPr lvl="1"/>
            <a:r>
              <a:rPr lang="en-US" dirty="0"/>
              <a:t>Arrange by objects involved in predicates</a:t>
            </a:r>
          </a:p>
          <a:p>
            <a:pPr lvl="1"/>
            <a:r>
              <a:rPr lang="en-US" dirty="0"/>
              <a:t>Rewrite the rules, where implication can be exploited in proof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Representing Knowledge using Rules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Representing knowledge using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Procedural versus Declarative Knowledge</a:t>
            </a:r>
          </a:p>
          <a:p>
            <a:pPr>
              <a:buNone/>
            </a:pPr>
            <a:r>
              <a:rPr lang="en-US" dirty="0"/>
              <a:t>Declarative representation </a:t>
            </a:r>
            <a:r>
              <a:rPr lang="en-US" dirty="0">
                <a:sym typeface="Wingdings" pitchFamily="2" charset="2"/>
              </a:rPr>
              <a:t>knowledge is specified, but the use to which is not given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Procedural representation control information necessary to use knowledge is embedded in knowledge itself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Example1</a:t>
            </a:r>
          </a:p>
          <a:p>
            <a:pPr>
              <a:buNone/>
            </a:pPr>
            <a:r>
              <a:rPr lang="en-US" dirty="0"/>
              <a:t>Man(Marcus)</a:t>
            </a:r>
          </a:p>
          <a:p>
            <a:pPr>
              <a:buNone/>
            </a:pPr>
            <a:r>
              <a:rPr lang="en-US" dirty="0"/>
              <a:t>Man(Caesar)</a:t>
            </a:r>
          </a:p>
          <a:p>
            <a:pPr>
              <a:buNone/>
            </a:pPr>
            <a:r>
              <a:rPr lang="en-US" dirty="0"/>
              <a:t>Person(Cleopatra)</a:t>
            </a:r>
          </a:p>
          <a:p>
            <a:pPr>
              <a:buNone/>
            </a:pPr>
            <a:r>
              <a:rPr lang="en-US" dirty="0"/>
              <a:t>Ʉx:man(x)</a:t>
            </a:r>
            <a:r>
              <a:rPr lang="en-US" dirty="0">
                <a:sym typeface="Wingdings" pitchFamily="2" charset="2"/>
              </a:rPr>
              <a:t>person(x)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Answer the question </a:t>
            </a:r>
            <a:r>
              <a:rPr lang="az-Cyrl-AZ" dirty="0">
                <a:sym typeface="Wingdings" pitchFamily="2" charset="2"/>
              </a:rPr>
              <a:t>Э</a:t>
            </a:r>
            <a:r>
              <a:rPr lang="en-US" dirty="0">
                <a:sym typeface="Wingdings" pitchFamily="2" charset="2"/>
              </a:rPr>
              <a:t>y:person(y)</a:t>
            </a:r>
          </a:p>
          <a:p>
            <a:pPr>
              <a:buNone/>
            </a:pPr>
            <a:r>
              <a:rPr lang="en-US" dirty="0"/>
              <a:t>Example2</a:t>
            </a:r>
          </a:p>
          <a:p>
            <a:pPr>
              <a:buNone/>
            </a:pPr>
            <a:r>
              <a:rPr lang="en-US" dirty="0"/>
              <a:t>Man(Marcus)</a:t>
            </a:r>
          </a:p>
          <a:p>
            <a:pPr>
              <a:buNone/>
            </a:pPr>
            <a:r>
              <a:rPr lang="en-US" dirty="0"/>
              <a:t>Man(Caesar)</a:t>
            </a:r>
          </a:p>
          <a:p>
            <a:pPr>
              <a:buNone/>
            </a:pPr>
            <a:r>
              <a:rPr lang="en-US" dirty="0"/>
              <a:t>Ʉx:man(x)</a:t>
            </a:r>
            <a:r>
              <a:rPr lang="en-US" dirty="0">
                <a:sym typeface="Wingdings" pitchFamily="2" charset="2"/>
              </a:rPr>
              <a:t>person(x)</a:t>
            </a:r>
          </a:p>
          <a:p>
            <a:pPr>
              <a:buNone/>
            </a:pPr>
            <a:r>
              <a:rPr lang="en-US" dirty="0"/>
              <a:t>Person(Cleopatra)</a:t>
            </a:r>
          </a:p>
          <a:p>
            <a:pPr>
              <a:buNone/>
            </a:pPr>
            <a:endParaRPr lang="en-US" dirty="0">
              <a:sym typeface="Wingdings" pitchFamily="2" charset="2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PROLOG </a:t>
            </a:r>
            <a:r>
              <a:rPr lang="en-US" dirty="0" err="1"/>
              <a:t>pgm</a:t>
            </a:r>
            <a:r>
              <a:rPr lang="en-US" dirty="0"/>
              <a:t> is series of logical assertions ,each of which is horn clause</a:t>
            </a:r>
          </a:p>
          <a:p>
            <a:r>
              <a:rPr lang="en-US" dirty="0"/>
              <a:t>Horn clause is a clause that has </a:t>
            </a:r>
            <a:r>
              <a:rPr lang="en-US" dirty="0" err="1"/>
              <a:t>atmost</a:t>
            </a:r>
            <a:r>
              <a:rPr lang="en-US" dirty="0"/>
              <a:t> one positive </a:t>
            </a:r>
            <a:r>
              <a:rPr lang="en-US" dirty="0" err="1"/>
              <a:t>literal.p,¬pᴠq,p</a:t>
            </a:r>
            <a:r>
              <a:rPr lang="en-US" dirty="0" err="1">
                <a:sym typeface="Wingdings" pitchFamily="2" charset="2"/>
              </a:rPr>
              <a:t>q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Syntactic difference between Logic and PROLOG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logic variables are explicitly quantified. In PROLOG implicitly by having all variables as upper case and constants as lower case</a:t>
            </a:r>
          </a:p>
          <a:p>
            <a:r>
              <a:rPr lang="en-US" dirty="0"/>
              <a:t>In Logic explicit symbols for (</a:t>
            </a:r>
            <a:r>
              <a:rPr lang="el-GR" dirty="0"/>
              <a:t>ᴧ</a:t>
            </a:r>
            <a:r>
              <a:rPr lang="en-US" dirty="0"/>
              <a:t>) and </a:t>
            </a:r>
            <a:r>
              <a:rPr lang="en-US" dirty="0" err="1"/>
              <a:t>and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(ᴠ) </a:t>
            </a:r>
            <a:r>
              <a:rPr lang="en-US" dirty="0" err="1"/>
              <a:t>or.In</a:t>
            </a:r>
            <a:r>
              <a:rPr lang="en-US" dirty="0"/>
              <a:t> PROLOG there is an explicit symbol for and(,) but there is none for or, it is represented as list of alternatives</a:t>
            </a:r>
          </a:p>
          <a:p>
            <a:r>
              <a:rPr lang="en-US" dirty="0"/>
              <a:t>In Logic implication </a:t>
            </a:r>
            <a:r>
              <a:rPr lang="en-US" dirty="0" err="1"/>
              <a:t>p</a:t>
            </a:r>
            <a:r>
              <a:rPr lang="en-US" dirty="0" err="1">
                <a:sym typeface="Wingdings" pitchFamily="2" charset="2"/>
              </a:rPr>
              <a:t>q.In</a:t>
            </a:r>
            <a:r>
              <a:rPr lang="en-US" dirty="0">
                <a:sym typeface="Wingdings" pitchFamily="2" charset="2"/>
              </a:rPr>
              <a:t> PROLOG same is written as backward q:-p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r>
              <a:rPr lang="en-US" dirty="0"/>
              <a:t>PROLOG P(X):-Q(X,Y)</a:t>
            </a:r>
          </a:p>
          <a:p>
            <a:pPr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Suppose the problem given is to find value of X that satisfies the predicate </a:t>
            </a:r>
            <a:r>
              <a:rPr lang="en-US" dirty="0" err="1">
                <a:sym typeface="Wingdings" pitchFamily="2" charset="2"/>
              </a:rPr>
              <a:t>apartmentpet</a:t>
            </a:r>
            <a:r>
              <a:rPr lang="en-US" dirty="0">
                <a:sym typeface="Wingdings" pitchFamily="2" charset="2"/>
              </a:rPr>
              <a:t>(X).We state  this goal in PROLG as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?-</a:t>
            </a:r>
            <a:r>
              <a:rPr lang="en-US" dirty="0" err="1">
                <a:sym typeface="Wingdings" pitchFamily="2" charset="2"/>
              </a:rPr>
              <a:t>apartmentpet</a:t>
            </a:r>
            <a:r>
              <a:rPr lang="en-US" dirty="0">
                <a:sym typeface="Wingdings" pitchFamily="2" charset="2"/>
              </a:rPr>
              <a:t>(X)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Approaches to knowledge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 dirty="0"/>
              <a:t>Simple relational </a:t>
            </a:r>
            <a:r>
              <a:rPr lang="en-US" dirty="0" err="1"/>
              <a:t>knowledge:Set</a:t>
            </a:r>
            <a:r>
              <a:rPr lang="en-US" dirty="0"/>
              <a:t> of relations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C:\Users\BEENA\Downloads\20190831_000050.jpg"/>
          <p:cNvPicPr>
            <a:picLocks noChangeAspect="1" noChangeArrowheads="1"/>
          </p:cNvPicPr>
          <p:nvPr/>
        </p:nvPicPr>
        <p:blipFill>
          <a:blip r:embed="rId2" cstate="print">
            <a:lum bright="26000" contrast="15000"/>
          </a:blip>
          <a:srcRect/>
          <a:stretch>
            <a:fillRect/>
          </a:stretch>
        </p:blipFill>
        <p:spPr bwMode="auto">
          <a:xfrm>
            <a:off x="533400" y="2514600"/>
            <a:ext cx="8229600" cy="4061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negation cannot be represented in pure PROLOG .Instead represented as lack of assertion.</a:t>
            </a:r>
          </a:p>
          <a:p>
            <a:r>
              <a:rPr lang="en-US" dirty="0"/>
              <a:t>Ʉx:dog(x)</a:t>
            </a:r>
            <a:r>
              <a:rPr lang="en-US" dirty="0">
                <a:sym typeface="Wingdings" pitchFamily="2" charset="2"/>
              </a:rPr>
              <a:t>¬cat(x)</a:t>
            </a:r>
            <a:endParaRPr lang="en-US" dirty="0"/>
          </a:p>
          <a:p>
            <a:r>
              <a:rPr lang="en-US" dirty="0"/>
              <a:t>It uses as strategy called negation as failure</a:t>
            </a:r>
          </a:p>
          <a:p>
            <a:pPr>
              <a:buNone/>
            </a:pPr>
            <a:r>
              <a:rPr lang="en-US" dirty="0"/>
              <a:t>?-cat(fluffy)</a:t>
            </a:r>
          </a:p>
          <a:p>
            <a:r>
              <a:rPr lang="en-US" dirty="0"/>
              <a:t>Closed world assumption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versus Backward Chaining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from start states</a:t>
            </a:r>
          </a:p>
          <a:p>
            <a:r>
              <a:rPr lang="en-US" dirty="0"/>
              <a:t>Backward from goal states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Example:8 puzzle</a:t>
            </a:r>
          </a:p>
          <a:p>
            <a:r>
              <a:rPr lang="en-US" dirty="0"/>
              <a:t>Reason forward from the initial states</a:t>
            </a:r>
          </a:p>
          <a:p>
            <a:r>
              <a:rPr lang="en-US" dirty="0"/>
              <a:t>Reason backward from goal states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/>
              <a:t>Factors influence whether to reason forward or backward</a:t>
            </a:r>
          </a:p>
          <a:p>
            <a:r>
              <a:rPr lang="en-US" dirty="0"/>
              <a:t>Are there more possible start states or goal states(move form smaller to larger set of states)</a:t>
            </a:r>
          </a:p>
          <a:p>
            <a:r>
              <a:rPr lang="en-US" dirty="0"/>
              <a:t>In which direction is the branching factor?(lower branching factor)</a:t>
            </a:r>
          </a:p>
          <a:p>
            <a:r>
              <a:rPr lang="en-US" dirty="0"/>
              <a:t>Will the program be asked to justify its reasoning process to a user?(way the user think)</a:t>
            </a:r>
          </a:p>
          <a:p>
            <a:r>
              <a:rPr lang="en-US" dirty="0"/>
              <a:t>What kind of event is going to trigger a problem solving episode?(arrival of new fact is forward reasoning ,if it is query reason backward)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Same set of rules can be used for both forward and backward reasoning, but define two classes of rules each of which encodes a particular kind of knowledge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1.Forward rules which encode knowledge how to respond to certain input configuration</a:t>
            </a:r>
          </a:p>
          <a:p>
            <a:pPr>
              <a:buNone/>
            </a:pPr>
            <a:r>
              <a:rPr lang="en-US" dirty="0"/>
              <a:t>	2.Backward rules which encode knowledge about how to achieve particular goals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Backward chaining rule system</a:t>
            </a:r>
            <a:r>
              <a:rPr lang="en-US" dirty="0">
                <a:sym typeface="Wingdings" pitchFamily="2" charset="2"/>
              </a:rPr>
              <a:t> goal directed problem solver. </a:t>
            </a:r>
            <a:r>
              <a:rPr lang="en-US" dirty="0" err="1">
                <a:sym typeface="Wingdings" pitchFamily="2" charset="2"/>
              </a:rPr>
              <a:t>Ex:query</a:t>
            </a:r>
            <a:r>
              <a:rPr lang="en-US" dirty="0">
                <a:sym typeface="Wingdings" pitchFamily="2" charset="2"/>
              </a:rPr>
              <a:t> system</a:t>
            </a:r>
          </a:p>
          <a:p>
            <a:r>
              <a:rPr lang="en-US" dirty="0">
                <a:sym typeface="Wingdings" pitchFamily="2" charset="2"/>
              </a:rPr>
              <a:t>Forward chaining rule system-&gt;directed by incoming data.Ex:OPS5</a:t>
            </a:r>
          </a:p>
          <a:p>
            <a:r>
              <a:rPr lang="en-US" dirty="0">
                <a:sym typeface="Wingdings" pitchFamily="2" charset="2"/>
              </a:rPr>
              <a:t>Combining Forward and Backward Reasoning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Matching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sz="4500" dirty="0">
                <a:latin typeface="Times New Roman" pitchFamily="18" charset="0"/>
                <a:cs typeface="Times New Roman" pitchFamily="18" charset="0"/>
              </a:rPr>
              <a:t>1.Indexing(Chess)</a:t>
            </a:r>
          </a:p>
          <a:p>
            <a:pPr>
              <a:buNone/>
            </a:pP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2.Matching with variables(RETE)</a:t>
            </a:r>
          </a:p>
          <a:p>
            <a:pPr lvl="1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Temporal nature of data</a:t>
            </a:r>
          </a:p>
          <a:p>
            <a:pPr lvl="1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Structural similarities in rules</a:t>
            </a:r>
          </a:p>
          <a:p>
            <a:pPr lvl="1"/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Persistence of variable binding consistency</a:t>
            </a:r>
          </a:p>
          <a:p>
            <a:pPr>
              <a:buNone/>
            </a:pP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3.Complex and approximate matching</a:t>
            </a:r>
          </a:p>
          <a:p>
            <a:pPr>
              <a:buNone/>
            </a:pP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4.Conflict Resolution</a:t>
            </a:r>
          </a:p>
          <a:p>
            <a:pPr>
              <a:buNone/>
            </a:pP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		Preference based on rule that matched</a:t>
            </a:r>
          </a:p>
          <a:p>
            <a:pPr>
              <a:buNone/>
            </a:pP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		Preference based on objects that matched</a:t>
            </a:r>
          </a:p>
          <a:p>
            <a:pPr>
              <a:buNone/>
            </a:pP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		Preference based on action that matched rule 	would perform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about which states are more preferable to others</a:t>
            </a:r>
          </a:p>
          <a:p>
            <a:r>
              <a:rPr lang="en-US" dirty="0"/>
              <a:t>Knowledge about which rule to apply in given situation</a:t>
            </a:r>
          </a:p>
          <a:p>
            <a:r>
              <a:rPr lang="en-US" dirty="0"/>
              <a:t>Knowledge about the order in which to pursue </a:t>
            </a:r>
            <a:r>
              <a:rPr lang="en-US" dirty="0" err="1"/>
              <a:t>subgoals</a:t>
            </a:r>
            <a:endParaRPr lang="en-US" dirty="0"/>
          </a:p>
          <a:p>
            <a:r>
              <a:rPr lang="en-US" dirty="0"/>
              <a:t>Knowledge about useful sequence of rules to apply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AI system that represent their control knowledge with rules</a:t>
            </a:r>
          </a:p>
          <a:p>
            <a:pPr lvl="1"/>
            <a:r>
              <a:rPr lang="en-US" dirty="0"/>
              <a:t>SOAR</a:t>
            </a:r>
          </a:p>
          <a:p>
            <a:pPr lvl="1"/>
            <a:r>
              <a:rPr lang="en-US" dirty="0"/>
              <a:t>PRODIGY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r>
              <a:rPr lang="en-US" dirty="0"/>
              <a:t>Inheritable knowledge: Useful form of inference is property inheritance. Object must ne arranged in form of classes and classes arranged in generalization hierarchy.</a:t>
            </a:r>
          </a:p>
          <a:p>
            <a:r>
              <a:rPr lang="en-US" dirty="0"/>
              <a:t>Attribute </a:t>
            </a:r>
            <a:r>
              <a:rPr lang="en-US" dirty="0" err="1"/>
              <a:t>isa</a:t>
            </a:r>
            <a:r>
              <a:rPr lang="en-US" dirty="0"/>
              <a:t>(class inclusion) and instance(class </a:t>
            </a:r>
            <a:r>
              <a:rPr lang="en-US" dirty="0" err="1"/>
              <a:t>memebership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team(Pee wee Reese)=Brooklyn Dodgers</a:t>
            </a:r>
          </a:p>
          <a:p>
            <a:pPr lvl="1"/>
            <a:r>
              <a:rPr lang="en-US" dirty="0" err="1"/>
              <a:t>bating_average</a:t>
            </a:r>
            <a:r>
              <a:rPr lang="en-US" dirty="0"/>
              <a:t>(</a:t>
            </a:r>
            <a:r>
              <a:rPr lang="en-US" dirty="0" err="1"/>
              <a:t>Three_Finger_Brown</a:t>
            </a:r>
            <a:r>
              <a:rPr lang="en-US" dirty="0"/>
              <a:t>)=.106</a:t>
            </a:r>
          </a:p>
          <a:p>
            <a:pPr lvl="1"/>
            <a:r>
              <a:rPr lang="en-US" dirty="0"/>
              <a:t>height(Pee Wee Reese)=6.1</a:t>
            </a:r>
          </a:p>
          <a:p>
            <a:pPr lvl="1"/>
            <a:r>
              <a:rPr lang="en-US" dirty="0"/>
              <a:t>bats(Three finger Brown)=Right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EENA\Downloads\20190831_00002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3000"/>
          </a:blip>
          <a:srcRect/>
          <a:stretch>
            <a:fillRect/>
          </a:stretch>
        </p:blipFill>
        <p:spPr bwMode="auto">
          <a:xfrm>
            <a:off x="1295401" y="685800"/>
            <a:ext cx="6934200" cy="544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23512</TotalTime>
  <Words>3497</Words>
  <Application>Microsoft Office PowerPoint</Application>
  <PresentationFormat>On-screen Show (4:3)</PresentationFormat>
  <Paragraphs>374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Times New Roman</vt:lpstr>
      <vt:lpstr>Office Theme</vt:lpstr>
      <vt:lpstr>MODULE 2</vt:lpstr>
      <vt:lpstr>Representation and mapping</vt:lpstr>
      <vt:lpstr>Mapping between facts and Representations</vt:lpstr>
      <vt:lpstr>PowerPoint Presentation</vt:lpstr>
      <vt:lpstr>PowerPoint Presentation</vt:lpstr>
      <vt:lpstr>PowerPoint Presentation</vt:lpstr>
      <vt:lpstr>Approaches to knowledge representation</vt:lpstr>
      <vt:lpstr>PowerPoint Presentation</vt:lpstr>
      <vt:lpstr>PowerPoint Presentation</vt:lpstr>
      <vt:lpstr>PowerPoint Presentation</vt:lpstr>
      <vt:lpstr>PowerPoint Presentation</vt:lpstr>
      <vt:lpstr>Issues in knowledge representation</vt:lpstr>
      <vt:lpstr>PowerPoint Presentation</vt:lpstr>
      <vt:lpstr>PowerPoint Presentation</vt:lpstr>
      <vt:lpstr>PowerPoint Presentation</vt:lpstr>
      <vt:lpstr>Choosing granularity of representation</vt:lpstr>
      <vt:lpstr>PowerPoint Presentation</vt:lpstr>
      <vt:lpstr>PowerPoint Presentation</vt:lpstr>
      <vt:lpstr>Representing set of objects</vt:lpstr>
      <vt:lpstr>PowerPoint Presentation</vt:lpstr>
      <vt:lpstr>Finding the right structure as needed</vt:lpstr>
      <vt:lpstr>Frame problem</vt:lpstr>
      <vt:lpstr>Representing simple facts in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Representing instance and isa relationships</vt:lpstr>
      <vt:lpstr>Computable functions and predicates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Resolution </vt:lpstr>
      <vt:lpstr>Conjunctive normal form(CNF)</vt:lpstr>
      <vt:lpstr>PowerPoint Presentation</vt:lpstr>
      <vt:lpstr>Algorithm:convert to clause form</vt:lpstr>
      <vt:lpstr>PowerPoint Presentation</vt:lpstr>
      <vt:lpstr>PowerPoint Presentation</vt:lpstr>
      <vt:lpstr>PowerPoint Presentation</vt:lpstr>
      <vt:lpstr>Basis of Resolution</vt:lpstr>
      <vt:lpstr>PowerPoint Presentation</vt:lpstr>
      <vt:lpstr>Resolution in propositional logic</vt:lpstr>
      <vt:lpstr>Facts in propositional logic</vt:lpstr>
      <vt:lpstr>Resolution in propositional logic</vt:lpstr>
      <vt:lpstr>Unification Algorithm</vt:lpstr>
      <vt:lpstr>PowerPoint Presentation</vt:lpstr>
      <vt:lpstr>PowerPoint Presentation</vt:lpstr>
      <vt:lpstr>Algorithm:Unify(L1,L2)</vt:lpstr>
      <vt:lpstr>Resolution in predicate logic </vt:lpstr>
      <vt:lpstr>PowerPoint Presentation</vt:lpstr>
      <vt:lpstr>PowerPoint Presentation</vt:lpstr>
      <vt:lpstr>PowerPoint Presentation</vt:lpstr>
      <vt:lpstr>Strategies</vt:lpstr>
      <vt:lpstr>PowerPoint Presentation</vt:lpstr>
      <vt:lpstr>Need to try several substitutions</vt:lpstr>
      <vt:lpstr>PowerPoint Presentation</vt:lpstr>
      <vt:lpstr>Question Answering</vt:lpstr>
      <vt:lpstr>Natuaral Deduction</vt:lpstr>
      <vt:lpstr>PowerPoint Presentation</vt:lpstr>
      <vt:lpstr>Representing Knowledge using Rules</vt:lpstr>
      <vt:lpstr>Representing knowledge using rules</vt:lpstr>
      <vt:lpstr>PowerPoint Presentation</vt:lpstr>
      <vt:lpstr>Logic Programming</vt:lpstr>
      <vt:lpstr>Syntactic difference between Logic and PROLOG</vt:lpstr>
      <vt:lpstr>PowerPoint Presentation</vt:lpstr>
      <vt:lpstr>PowerPoint Presentation</vt:lpstr>
      <vt:lpstr>Forward versus Backward Chaining</vt:lpstr>
      <vt:lpstr>PowerPoint Presentation</vt:lpstr>
      <vt:lpstr>PowerPoint Presentation</vt:lpstr>
      <vt:lpstr>PowerPoint Presentation</vt:lpstr>
      <vt:lpstr>  Matching   </vt:lpstr>
      <vt:lpstr>Control Knowledge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BEENA</dc:creator>
  <cp:lastModifiedBy>Beena Pradeep</cp:lastModifiedBy>
  <cp:revision>76</cp:revision>
  <dcterms:created xsi:type="dcterms:W3CDTF">2019-08-30T14:08:59Z</dcterms:created>
  <dcterms:modified xsi:type="dcterms:W3CDTF">2021-12-25T03:49:45Z</dcterms:modified>
</cp:coreProperties>
</file>